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9C4086-A6CA-47EF-BC83-495A546272F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A373893-5E51-4862-B372-22FAA4CC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1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4086-A6CA-47EF-BC83-495A546272F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3893-5E51-4862-B372-22FAA4CC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14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9C4086-A6CA-47EF-BC83-495A546272F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A373893-5E51-4862-B372-22FAA4CC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4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4086-A6CA-47EF-BC83-495A546272F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A373893-5E51-4862-B372-22FAA4CC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7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9C4086-A6CA-47EF-BC83-495A546272F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A373893-5E51-4862-B372-22FAA4CC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80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4086-A6CA-47EF-BC83-495A546272F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3893-5E51-4862-B372-22FAA4CC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7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4086-A6CA-47EF-BC83-495A546272F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3893-5E51-4862-B372-22FAA4CC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2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4086-A6CA-47EF-BC83-495A546272F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3893-5E51-4862-B372-22FAA4CC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2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4086-A6CA-47EF-BC83-495A546272F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3893-5E51-4862-B372-22FAA4CC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9C4086-A6CA-47EF-BC83-495A546272F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A373893-5E51-4862-B372-22FAA4CC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5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4086-A6CA-47EF-BC83-495A546272F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3893-5E51-4862-B372-22FAA4CC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D9C4086-A6CA-47EF-BC83-495A546272F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A373893-5E51-4862-B372-22FAA4CC1AE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906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431E4-12A4-437D-A368-4CABF9A00D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Session 5 </a:t>
            </a:r>
            <a:br>
              <a:rPr lang="en-US" dirty="0"/>
            </a:br>
            <a:r>
              <a:rPr lang="en-US" dirty="0"/>
              <a:t>Course Objectives and Overviews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58220-03CB-437B-817A-F42929EA8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8018"/>
            <a:ext cx="9144000" cy="1209781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Kelvin Norman, Ed. D.</a:t>
            </a:r>
          </a:p>
        </p:txBody>
      </p:sp>
    </p:spTree>
    <p:extLst>
      <p:ext uri="{BB962C8B-B14F-4D97-AF65-F5344CB8AC3E}">
        <p14:creationId xmlns:p14="http://schemas.microsoft.com/office/powerpoint/2010/main" val="4122553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282F3-336D-4B44-B9FE-0DDB50B2A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6D75D-D132-47F7-BEB4-2EB6E5F0C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your students started off going in the right direction! </a:t>
            </a:r>
          </a:p>
          <a:p>
            <a:r>
              <a:rPr lang="en-US" dirty="0"/>
              <a:t>We will cover some tools that will help you </a:t>
            </a:r>
          </a:p>
          <a:p>
            <a:pPr lvl="1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Provide a starting point for students in the course</a:t>
            </a:r>
          </a:p>
          <a:p>
            <a:pPr lvl="1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Implement different ways to setup the course for success</a:t>
            </a:r>
          </a:p>
          <a:p>
            <a:r>
              <a:rPr lang="en-US" dirty="0"/>
              <a:t>Module Structure</a:t>
            </a:r>
          </a:p>
          <a:p>
            <a:pPr lvl="1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Getting Started module</a:t>
            </a:r>
          </a:p>
          <a:p>
            <a:pPr lvl="1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Module organization using sub-modules</a:t>
            </a:r>
          </a:p>
          <a:p>
            <a:pPr lvl="1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Consistency between modules</a:t>
            </a:r>
          </a:p>
          <a:p>
            <a:pPr lvl="1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Alignment of module objectives with course objectives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75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31D07-88FA-4D74-8BE6-CF137B0D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1F51E-F53E-4FE8-8936-FE1E709A5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Course objectives</a:t>
            </a:r>
          </a:p>
          <a:p>
            <a:pPr lvl="1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Included in the syllabus</a:t>
            </a:r>
          </a:p>
          <a:p>
            <a:pPr lvl="1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Outcomes to demonstrate student mastery of the material</a:t>
            </a:r>
          </a:p>
          <a:p>
            <a:pPr lvl="1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Must be specific and measurable</a:t>
            </a:r>
          </a:p>
          <a:p>
            <a:pPr lvl="1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Use action words </a:t>
            </a:r>
          </a:p>
          <a:p>
            <a:pPr lvl="2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Examples: describe, explain, differentiate, evaluate</a:t>
            </a:r>
          </a:p>
          <a:p>
            <a:pPr lvl="1"/>
            <a:r>
              <a:rPr lang="en-US" sz="2000" dirty="0"/>
              <a:t>Include no more than five objectives</a:t>
            </a:r>
          </a:p>
        </p:txBody>
      </p:sp>
    </p:spTree>
    <p:extLst>
      <p:ext uri="{BB962C8B-B14F-4D97-AF65-F5344CB8AC3E}">
        <p14:creationId xmlns:p14="http://schemas.microsoft.com/office/powerpoint/2010/main" val="1846259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59B2F-6B7E-437F-BC89-9E74186C3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8493E-271D-4F86-ACF8-376A957F2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sz="2400" dirty="0"/>
              <a:t>Serves as the initial starting point for students</a:t>
            </a:r>
          </a:p>
          <a:p>
            <a:r>
              <a:rPr lang="en-US" sz="2400" dirty="0"/>
              <a:t>Students are introduced to</a:t>
            </a:r>
          </a:p>
          <a:p>
            <a:pPr lvl="1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The course</a:t>
            </a:r>
          </a:p>
          <a:p>
            <a:pPr lvl="1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The Instructor</a:t>
            </a:r>
          </a:p>
          <a:p>
            <a:pPr lvl="1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Each other</a:t>
            </a:r>
          </a:p>
          <a:p>
            <a:r>
              <a:rPr lang="en-US" sz="2400" dirty="0"/>
              <a:t>Place a link to the Getting Started Module from the Announcements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757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9CD67-F0A0-4838-8BAA-B67E5ACC6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Module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A7A35-4E77-4634-A1D4-96FE996B8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1982912"/>
            <a:ext cx="11347105" cy="4194051"/>
          </a:xfrm>
        </p:spPr>
        <p:txBody>
          <a:bodyPr>
            <a:normAutofit fontScale="85000" lnSpcReduction="20000"/>
          </a:bodyPr>
          <a:lstStyle/>
          <a:p>
            <a:pPr lvl="1"/>
            <a:endParaRPr lang="en-US" sz="2000" dirty="0"/>
          </a:p>
          <a:p>
            <a:pPr lvl="1"/>
            <a:r>
              <a:rPr lang="en-US" sz="2000" dirty="0"/>
              <a:t>Course overview</a:t>
            </a:r>
          </a:p>
          <a:p>
            <a:pPr lvl="2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Introduces the students to the context of the course</a:t>
            </a:r>
          </a:p>
          <a:p>
            <a:pPr lvl="2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Students will be given the course expectations</a:t>
            </a:r>
          </a:p>
          <a:p>
            <a:pPr lvl="1"/>
            <a:r>
              <a:rPr lang="en-US" sz="2000" dirty="0"/>
              <a:t>Syllabus</a:t>
            </a:r>
          </a:p>
          <a:p>
            <a:pPr lvl="2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Course policies</a:t>
            </a:r>
          </a:p>
          <a:p>
            <a:pPr lvl="1"/>
            <a:r>
              <a:rPr lang="en-US" sz="2000" dirty="0"/>
              <a:t>Link to text book information</a:t>
            </a:r>
          </a:p>
          <a:p>
            <a:pPr lvl="1"/>
            <a:r>
              <a:rPr lang="en-US" sz="2000" dirty="0"/>
              <a:t>Link to course technology requirements</a:t>
            </a:r>
          </a:p>
          <a:p>
            <a:pPr lvl="1"/>
            <a:r>
              <a:rPr lang="en-US" sz="2000" dirty="0"/>
              <a:t>Information on how to log into external tools like MH Connect and Tk20</a:t>
            </a:r>
          </a:p>
          <a:p>
            <a:pPr lvl="1"/>
            <a:r>
              <a:rPr lang="en-US" sz="2000" dirty="0" err="1"/>
              <a:t>Respondus</a:t>
            </a:r>
            <a:r>
              <a:rPr lang="en-US" sz="2000" dirty="0"/>
              <a:t> Lockdown Browser information and link to practice quiz</a:t>
            </a:r>
          </a:p>
          <a:p>
            <a:pPr lvl="1"/>
            <a:r>
              <a:rPr lang="en-US" sz="2000" dirty="0"/>
              <a:t>Instructor biography</a:t>
            </a:r>
          </a:p>
          <a:p>
            <a:pPr lvl="1"/>
            <a:r>
              <a:rPr lang="en-US" sz="2000" dirty="0"/>
              <a:t>Introductory discussion 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689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E6A87-3AF3-44B5-81B9-739A42B9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AC762-2334-406B-BA57-2F162EE23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064" y="1921267"/>
            <a:ext cx="11158744" cy="4613097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Module overview sub-module</a:t>
            </a:r>
          </a:p>
          <a:p>
            <a:pPr lvl="1"/>
            <a:r>
              <a:rPr lang="en-US" sz="2200" dirty="0">
                <a:solidFill>
                  <a:schemeClr val="accent2">
                    <a:lumMod val="50000"/>
                  </a:schemeClr>
                </a:solidFill>
              </a:rPr>
              <a:t>Provides a brief description of the module topics</a:t>
            </a:r>
          </a:p>
          <a:p>
            <a:pPr lvl="1"/>
            <a:r>
              <a:rPr lang="en-US" sz="2200" dirty="0">
                <a:solidFill>
                  <a:schemeClr val="accent2">
                    <a:lumMod val="50000"/>
                  </a:schemeClr>
                </a:solidFill>
              </a:rPr>
              <a:t>List of module objectives</a:t>
            </a:r>
          </a:p>
          <a:p>
            <a:pPr lvl="2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Must align with course objectives</a:t>
            </a:r>
          </a:p>
          <a:p>
            <a:pPr lvl="1"/>
            <a:r>
              <a:rPr lang="en-US" sz="2200" dirty="0">
                <a:solidFill>
                  <a:schemeClr val="accent2">
                    <a:lumMod val="50000"/>
                  </a:schemeClr>
                </a:solidFill>
              </a:rPr>
              <a:t>Add video or audio notes to personalize</a:t>
            </a:r>
          </a:p>
          <a:p>
            <a:r>
              <a:rPr lang="en-US" sz="2400" dirty="0"/>
              <a:t>Lectures and Readings sub-module </a:t>
            </a:r>
          </a:p>
          <a:p>
            <a:pPr lvl="1"/>
            <a:r>
              <a:rPr lang="en-US" sz="2200" dirty="0">
                <a:solidFill>
                  <a:schemeClr val="accent2">
                    <a:lumMod val="50000"/>
                  </a:schemeClr>
                </a:solidFill>
              </a:rPr>
              <a:t>Links to video lectures in Kaltura</a:t>
            </a:r>
          </a:p>
          <a:p>
            <a:pPr lvl="1"/>
            <a:r>
              <a:rPr lang="en-US" sz="2200" dirty="0">
                <a:solidFill>
                  <a:schemeClr val="accent2">
                    <a:lumMod val="50000"/>
                  </a:schemeClr>
                </a:solidFill>
              </a:rPr>
              <a:t>Documents and presentations</a:t>
            </a:r>
          </a:p>
          <a:p>
            <a:r>
              <a:rPr lang="en-US" sz="2400" dirty="0"/>
              <a:t>Activities sub-module</a:t>
            </a:r>
          </a:p>
          <a:p>
            <a:pPr lvl="1"/>
            <a:r>
              <a:rPr lang="en-US" sz="2200" dirty="0">
                <a:solidFill>
                  <a:schemeClr val="accent2">
                    <a:lumMod val="50000"/>
                  </a:schemeClr>
                </a:solidFill>
              </a:rPr>
              <a:t>Labs and in class exercises</a:t>
            </a:r>
          </a:p>
          <a:p>
            <a:r>
              <a:rPr lang="en-US" sz="2400" dirty="0"/>
              <a:t>Assignments and Assessments sub-module</a:t>
            </a:r>
          </a:p>
          <a:p>
            <a:pPr lvl="1"/>
            <a:r>
              <a:rPr lang="en-US" sz="2200" dirty="0">
                <a:solidFill>
                  <a:schemeClr val="accent2">
                    <a:lumMod val="50000"/>
                  </a:schemeClr>
                </a:solidFill>
              </a:rPr>
              <a:t>Add links to existing activities</a:t>
            </a:r>
          </a:p>
        </p:txBody>
      </p:sp>
    </p:spTree>
    <p:extLst>
      <p:ext uri="{BB962C8B-B14F-4D97-AF65-F5344CB8AC3E}">
        <p14:creationId xmlns:p14="http://schemas.microsoft.com/office/powerpoint/2010/main" val="95955057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375</TotalTime>
  <Words>263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Gill Sans MT</vt:lpstr>
      <vt:lpstr>Wingdings 2</vt:lpstr>
      <vt:lpstr>Dividend</vt:lpstr>
      <vt:lpstr>Session 5  Course Objectives and Overviews</vt:lpstr>
      <vt:lpstr>Introduction</vt:lpstr>
      <vt:lpstr>Course Objectives</vt:lpstr>
      <vt:lpstr>Getting Started Module</vt:lpstr>
      <vt:lpstr>Getting Started Module Contents</vt:lpstr>
      <vt:lpstr>Module Organization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  Course Objectives and Overviews</dc:title>
  <dc:creator>Norman, Kelvin</dc:creator>
  <cp:lastModifiedBy>Norman, Kelvin</cp:lastModifiedBy>
  <cp:revision>16</cp:revision>
  <dcterms:created xsi:type="dcterms:W3CDTF">2021-05-06T13:48:47Z</dcterms:created>
  <dcterms:modified xsi:type="dcterms:W3CDTF">2021-05-14T20:45:39Z</dcterms:modified>
</cp:coreProperties>
</file>