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7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7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2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9C4086-A6CA-47EF-BC83-495A546272F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373893-5E51-4862-B372-22FAA4CC1A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90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31E4-12A4-437D-A368-4CABF9A00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5 </a:t>
            </a:r>
            <a:br>
              <a:rPr lang="en-US" dirty="0"/>
            </a:br>
            <a:r>
              <a:rPr lang="en-US" dirty="0"/>
              <a:t>Course Objectives and Overviews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58220-03CB-437B-817A-F42929EA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8018"/>
            <a:ext cx="9144000" cy="1209781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Kelvin Norman, Ed. D.</a:t>
            </a:r>
          </a:p>
        </p:txBody>
      </p:sp>
    </p:spTree>
    <p:extLst>
      <p:ext uri="{BB962C8B-B14F-4D97-AF65-F5344CB8AC3E}">
        <p14:creationId xmlns:p14="http://schemas.microsoft.com/office/powerpoint/2010/main" val="412255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82F3-336D-4B44-B9FE-0DDB50B2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6D75D-D132-47F7-BEB4-2EB6E5F0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your students started off going in the right direction! </a:t>
            </a:r>
          </a:p>
          <a:p>
            <a:r>
              <a:rPr lang="en-US" dirty="0"/>
              <a:t>We will cover some tools that will help you 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Provide a starting point for students in the course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Implement different ways to setup the course for success</a:t>
            </a:r>
          </a:p>
          <a:p>
            <a:r>
              <a:rPr lang="en-US" dirty="0"/>
              <a:t>Module Structure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Getting Started module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Module organization using sub-modules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Consistency between modules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Alignment of module objectives with course objectives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5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1D07-88FA-4D74-8BE6-CF137B0D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F51E-F53E-4FE8-8936-FE1E709A5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Course objectives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Included in the syllabus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Outcomes to demonstrate student mastery of the material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Must be specific and measurable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Use action words </a:t>
            </a:r>
          </a:p>
          <a:p>
            <a:pPr lvl="2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Examples: describe, explain, differentiate, evaluate</a:t>
            </a:r>
          </a:p>
          <a:p>
            <a:pPr lvl="1"/>
            <a:r>
              <a:rPr lang="en-US" sz="2000" dirty="0"/>
              <a:t>Include no more than five objectives</a:t>
            </a:r>
          </a:p>
        </p:txBody>
      </p:sp>
    </p:spTree>
    <p:extLst>
      <p:ext uri="{BB962C8B-B14F-4D97-AF65-F5344CB8AC3E}">
        <p14:creationId xmlns:p14="http://schemas.microsoft.com/office/powerpoint/2010/main" val="18462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9B2F-6B7E-437F-BC89-9E74186C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8493E-271D-4F86-ACF8-376A957F2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Serves as the initial starting point for students</a:t>
            </a:r>
          </a:p>
          <a:p>
            <a:r>
              <a:rPr lang="en-US" sz="2400" dirty="0"/>
              <a:t>Students are introduced to</a:t>
            </a:r>
          </a:p>
          <a:p>
            <a:pPr lvl="1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course</a:t>
            </a:r>
          </a:p>
          <a:p>
            <a:pPr lvl="1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Instructor</a:t>
            </a:r>
          </a:p>
          <a:p>
            <a:pPr lvl="1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Each other</a:t>
            </a:r>
          </a:p>
          <a:p>
            <a:r>
              <a:rPr lang="en-US" sz="2400" dirty="0"/>
              <a:t>Place a link to the Getting Started Module from the Announcements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5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CD67-F0A0-4838-8BAA-B67E5ACC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Module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A7A35-4E77-4634-A1D4-96FE996B8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982912"/>
            <a:ext cx="11347105" cy="4194051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sz="2000" dirty="0"/>
          </a:p>
          <a:p>
            <a:pPr lvl="1"/>
            <a:r>
              <a:rPr lang="en-US" sz="2000" dirty="0"/>
              <a:t>Course overview</a:t>
            </a:r>
          </a:p>
          <a:p>
            <a:pPr lvl="2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Introduces the students to the context of the course</a:t>
            </a:r>
          </a:p>
          <a:p>
            <a:pPr lvl="2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Students will be given the course expectations</a:t>
            </a:r>
          </a:p>
          <a:p>
            <a:pPr lvl="1"/>
            <a:r>
              <a:rPr lang="en-US" sz="2000" dirty="0"/>
              <a:t>Syllabus</a:t>
            </a:r>
          </a:p>
          <a:p>
            <a:pPr lvl="2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Course policies</a:t>
            </a:r>
          </a:p>
          <a:p>
            <a:pPr lvl="1"/>
            <a:r>
              <a:rPr lang="en-US" sz="2000" dirty="0"/>
              <a:t>Link to text book information</a:t>
            </a:r>
          </a:p>
          <a:p>
            <a:pPr lvl="1"/>
            <a:r>
              <a:rPr lang="en-US" sz="2000" dirty="0"/>
              <a:t>Link to course technology requirements</a:t>
            </a:r>
          </a:p>
          <a:p>
            <a:pPr lvl="1"/>
            <a:r>
              <a:rPr lang="en-US" sz="2000" dirty="0"/>
              <a:t>Information on how to log into external tools like MH Connect and Tk20</a:t>
            </a:r>
          </a:p>
          <a:p>
            <a:pPr lvl="1"/>
            <a:r>
              <a:rPr lang="en-US" sz="2000" dirty="0" err="1"/>
              <a:t>Respondus</a:t>
            </a:r>
            <a:r>
              <a:rPr lang="en-US" sz="2000" dirty="0"/>
              <a:t> Lockdown Browser information and link to practice quiz</a:t>
            </a:r>
          </a:p>
          <a:p>
            <a:pPr lvl="1"/>
            <a:r>
              <a:rPr lang="en-US" sz="2000" dirty="0"/>
              <a:t>Instructor biography</a:t>
            </a:r>
          </a:p>
          <a:p>
            <a:pPr lvl="1"/>
            <a:r>
              <a:rPr lang="en-US" sz="2000" dirty="0"/>
              <a:t>Introductory discussion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6A87-3AF3-44B5-81B9-739A42B9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AC762-2334-406B-BA57-2F162EE23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4" y="1921267"/>
            <a:ext cx="11158744" cy="461309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Module overview sub-module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Provides a brief description of the module topics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List of module objectives</a:t>
            </a:r>
          </a:p>
          <a:p>
            <a:pPr lvl="2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Must align with course objectives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Add video or audio notes to personalize</a:t>
            </a:r>
          </a:p>
          <a:p>
            <a:r>
              <a:rPr lang="en-US" sz="2400" dirty="0"/>
              <a:t>Lectures and Readings sub-module 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Links to video lectures in Kaltura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Documents and presentations</a:t>
            </a:r>
          </a:p>
          <a:p>
            <a:r>
              <a:rPr lang="en-US" sz="2400" dirty="0"/>
              <a:t>Activities sub-module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Labs and in class exercises</a:t>
            </a:r>
          </a:p>
          <a:p>
            <a:r>
              <a:rPr lang="en-US" sz="2400" dirty="0"/>
              <a:t>Assignments and Assessments sub-module</a:t>
            </a:r>
          </a:p>
          <a:p>
            <a:pPr lvl="1"/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Add links to existing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9595505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375</TotalTime>
  <Words>263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Session 5  Course Objectives and Overviews</vt:lpstr>
      <vt:lpstr>Introduction</vt:lpstr>
      <vt:lpstr>Course Objectives</vt:lpstr>
      <vt:lpstr>Getting Started Module</vt:lpstr>
      <vt:lpstr>Getting Started Module Contents</vt:lpstr>
      <vt:lpstr>Module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 Course Objectives and Overviews</dc:title>
  <dc:creator>Norman, Kelvin</dc:creator>
  <cp:lastModifiedBy>Norman, Kelvin</cp:lastModifiedBy>
  <cp:revision>16</cp:revision>
  <dcterms:created xsi:type="dcterms:W3CDTF">2021-05-06T13:48:47Z</dcterms:created>
  <dcterms:modified xsi:type="dcterms:W3CDTF">2021-05-14T20:45:39Z</dcterms:modified>
</cp:coreProperties>
</file>