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26"/>
  </p:notesMasterIdLst>
  <p:sldIdLst>
    <p:sldId id="284" r:id="rId5"/>
    <p:sldId id="295" r:id="rId6"/>
    <p:sldId id="259" r:id="rId7"/>
    <p:sldId id="303" r:id="rId8"/>
    <p:sldId id="297" r:id="rId9"/>
    <p:sldId id="306" r:id="rId10"/>
    <p:sldId id="272" r:id="rId11"/>
    <p:sldId id="293" r:id="rId12"/>
    <p:sldId id="299" r:id="rId13"/>
    <p:sldId id="300" r:id="rId14"/>
    <p:sldId id="302" r:id="rId15"/>
    <p:sldId id="310" r:id="rId16"/>
    <p:sldId id="311" r:id="rId17"/>
    <p:sldId id="307" r:id="rId18"/>
    <p:sldId id="305" r:id="rId19"/>
    <p:sldId id="287" r:id="rId20"/>
    <p:sldId id="309" r:id="rId21"/>
    <p:sldId id="273" r:id="rId22"/>
    <p:sldId id="286" r:id="rId23"/>
    <p:sldId id="308" r:id="rId24"/>
    <p:sldId id="280" r:id="rId25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7"/>
      <p:bold r:id="rId28"/>
      <p:italic r:id="rId29"/>
      <p:boldItalic r:id="rId30"/>
    </p:embeddedFont>
    <p:embeddedFont>
      <p:font typeface="Barlow Medium" panose="00000600000000000000" pitchFamily="2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F9430-BE4C-11F5-A98E-709F7A152255}" v="2" dt="2022-06-07T18:35:32.077"/>
    <p1510:client id="{8BAF6C50-B4B3-7596-ECDA-AC3ACC6FE1BF}" v="293" dt="2022-06-21T15:46:35.541"/>
    <p1510:client id="{A2F6E93F-AF4A-BDE5-63FA-12F62C0AF800}" v="1921" dt="2022-06-19T15:38:19.901"/>
    <p1510:client id="{DC1F979F-E510-428F-9566-9D0826122493}" v="89" dt="2022-05-26T18:06:41.459"/>
    <p1510:client id="{EF688F3F-1B69-612F-418C-248E01F33B30}" v="1947" dt="2022-06-17T15:49:4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00" autoAdjust="0"/>
  </p:normalViewPr>
  <p:slideViewPr>
    <p:cSldViewPr snapToGrid="0">
      <p:cViewPr varScale="1">
        <p:scale>
          <a:sx n="58" d="100"/>
          <a:sy n="58" d="100"/>
        </p:scale>
        <p:origin x="80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gs" Target="tags/tag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1xmPMltqhDZuuV7vrgBU7LDavSMeUBiM/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b87c9a92b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fb87c9a92b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collaboration is a 21</a:t>
            </a:r>
            <a:r>
              <a:rPr lang="en-US" baseline="30000" dirty="0"/>
              <a:t>st</a:t>
            </a:r>
            <a:r>
              <a:rPr lang="en-US" dirty="0"/>
              <a:t> century skill, one of the skills that helps students and graduates succeed in the workforce</a:t>
            </a:r>
          </a:p>
        </p:txBody>
      </p:sp>
    </p:spTree>
    <p:extLst>
      <p:ext uri="{BB962C8B-B14F-4D97-AF65-F5344CB8AC3E}">
        <p14:creationId xmlns:p14="http://schemas.microsoft.com/office/powerpoint/2010/main" val="30491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87c9a92b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Source</a:t>
            </a:r>
            <a:endParaRPr lang="en-US"/>
          </a:p>
        </p:txBody>
      </p:sp>
      <p:sp>
        <p:nvSpPr>
          <p:cNvPr id="84" name="Google Shape;84;gfb87c9a92b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b87c9a92b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fb87c9a92b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b87c9a92b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b87c9a92b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89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b87c9a92b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fb87c9a92b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90675" y="-430404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49540" y="784173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314625" y="4788300"/>
            <a:ext cx="548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0" y="0"/>
            <a:ext cx="9144000" cy="5151300"/>
          </a:xfrm>
          <a:prstGeom prst="rect">
            <a:avLst/>
          </a:prstGeom>
          <a:solidFill>
            <a:srgbClr val="363739">
              <a:alpha val="70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42900" y="361950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48895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sz="4100" b="1"/>
            </a:lvl1pPr>
            <a:lvl2pPr marL="914400" lvl="1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2pPr>
            <a:lvl3pPr marL="1371600" lvl="2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3pPr>
            <a:lvl4pPr marL="1828800" lvl="3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4pPr>
            <a:lvl5pPr marL="2286000" lvl="4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5pPr>
            <a:lvl6pPr marL="2743200" lvl="5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6pPr>
            <a:lvl7pPr marL="3200400" lvl="6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7pPr>
            <a:lvl8pPr marL="3657600" lvl="7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8pPr>
            <a:lvl9pPr marL="4114800" lvl="8" indent="-48895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sz="4100" b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avLst/>
            <a:gdLst/>
            <a:ahLst/>
            <a:cxnLst/>
            <a:rect l="l" t="t" r="r" b="b"/>
            <a:pathLst>
              <a:path w="2934342" h="1468410" extrusionOk="0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Georgia"/>
              </a:rPr>
              <a:t>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122876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44tcm2v4K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hyperlink" Target="https://www.giftedguru.com/group-work-reflection-question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battelleforkids.org/documents/p21/P21_Framework_DefinitionsBFK.pdf#:~:text=To%20help%20practitioners%20integrate%20skills%20into%20the%20teaching,of%20content%20knowledge%2C%20specific%20skills%2C%20expertise%2C%20and%20literacies.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hyperlink" Target="https://search-ebscohost-com.ezproxy.tntech.edu/login.aspx?direct=true&amp;db=nlebk&amp;AN=2446122&amp;site=ehost-live&amp;ebv=EB&amp;ppid=pp_80" TargetMode="External"/><Relationship Id="rId5" Type="http://schemas.openxmlformats.org/officeDocument/2006/relationships/hyperlink" Target="http://iris.peabody.vanderbilt.edu/wp-content/uploads/" TargetMode="External"/><Relationship Id="rId4" Type="http://schemas.openxmlformats.org/officeDocument/2006/relationships/hyperlink" Target="https://doi.org/10.1080/02602938.2020.17885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755-022-09611-y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hyperlink" Target="https://search-ebscohost-com.ezproxy.tntech.edu/login.aspx?direct=true&amp;db=nlebk&amp;AN=1918610&amp;site=ehost-live&amp;ebv=EB&amp;ppid=pp_71" TargetMode="External"/><Relationship Id="rId4" Type="http://schemas.openxmlformats.org/officeDocument/2006/relationships/hyperlink" Target="https://doi.org/10.1016/j.compedu.2019.10367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hyperlink" Target="https://www.pexels.com/" TargetMode="External"/><Relationship Id="rId4" Type="http://schemas.openxmlformats.org/officeDocument/2006/relationships/hyperlink" Target="http://www.slidescarnival.com/?utm_source=templa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static.battelleforkids.org/documents/p21/P21_Framework_DefinitionsBFK.pdf#:~:text=To%20help%20practitioners%20integrate%20skills%20into%20the%20teaching,of%20content%20knowledge%2C%20specific%20skills%2C%20expertise%2C%20and%20literacies.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resourcecenter.harvard.edu/common-class-norms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hyperlink" Target="http://www.pz.harvard.edu/sites/default/files/Think%20Pair%20Share_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233850" y="1685314"/>
            <a:ext cx="4538346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Groups &amp; Teams</a:t>
            </a:r>
            <a:endParaRPr lang="en-US" dirty="0"/>
          </a:p>
        </p:txBody>
      </p:sp>
      <p:pic>
        <p:nvPicPr>
          <p:cNvPr id="61" name="Google Shape;61;p12" descr="People working together"/>
          <p:cNvPicPr preferRelativeResize="0"/>
          <p:nvPr/>
        </p:nvPicPr>
        <p:blipFill>
          <a:blip r:embed="rId4"/>
          <a:srcRect l="24160" r="24160"/>
          <a:stretch/>
        </p:blipFill>
        <p:spPr>
          <a:xfrm>
            <a:off x="5555434" y="796979"/>
            <a:ext cx="2810655" cy="362574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5133805" y="3409950"/>
            <a:ext cx="1219200" cy="121919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7583256" y="495982"/>
            <a:ext cx="1400232" cy="700707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2;p15">
            <a:extLst>
              <a:ext uri="{FF2B5EF4-FFF2-40B4-BE49-F238E27FC236}">
                <a16:creationId xmlns:a16="http://schemas.microsoft.com/office/drawing/2014/main" id="{444B6FFF-F0E2-C11F-8D03-D4E4D5B9903C}"/>
              </a:ext>
            </a:extLst>
          </p:cNvPr>
          <p:cNvSpPr txBox="1"/>
          <p:nvPr/>
        </p:nvSpPr>
        <p:spPr>
          <a:xfrm>
            <a:off x="617299" y="3674838"/>
            <a:ext cx="322248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40012"/>
              </a:lnSpc>
            </a:pPr>
            <a:r>
              <a:rPr lang="en" sz="2000" dirty="0">
                <a:solidFill>
                  <a:schemeClr val="dk1"/>
                </a:solidFill>
                <a:latin typeface="Barlow Medium"/>
                <a:sym typeface="Barlow Medium"/>
              </a:rPr>
              <a:t>Heather Rippetoe</a:t>
            </a:r>
            <a:endParaRPr lang="en-US" dirty="0">
              <a:solidFill>
                <a:schemeClr val="dk1"/>
              </a:solidFill>
            </a:endParaRPr>
          </a:p>
          <a:p>
            <a:pPr>
              <a:lnSpc>
                <a:spcPct val="140012"/>
              </a:lnSpc>
            </a:pPr>
            <a:r>
              <a:rPr lang="en" sz="1200" dirty="0">
                <a:solidFill>
                  <a:schemeClr val="dk1"/>
                </a:solidFill>
                <a:latin typeface="Barlow Medium"/>
                <a:sym typeface="Barlow Medium"/>
              </a:rPr>
              <a:t>Center for Innovation in Teaching and Learning</a:t>
            </a:r>
            <a:endParaRPr lang="en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82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3E9D-D13E-878A-3C0C-943D8FD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Longer-term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11F9-876A-723E-7CD2-61B10BDB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708796"/>
            <a:ext cx="6768900" cy="2420400"/>
          </a:xfrm>
        </p:spPr>
        <p:txBody>
          <a:bodyPr/>
          <a:lstStyle/>
          <a:p>
            <a:r>
              <a:rPr lang="en-US" dirty="0"/>
              <a:t>Similar to preparing for shorter-term projects, except: 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Provide/encourage a teamwork contract</a:t>
            </a:r>
          </a:p>
          <a:p>
            <a:pPr lvl="1">
              <a:lnSpc>
                <a:spcPct val="114999"/>
              </a:lnSpc>
            </a:pPr>
            <a:r>
              <a:rPr lang="en-US" dirty="0">
                <a:hlinkClick r:id="rId3"/>
              </a:rPr>
              <a:t>Group Work Evaluation Form: </a:t>
            </a:r>
            <a:r>
              <a:rPr lang="en-US" dirty="0"/>
              <a:t>"Everyone loves each other, then differences start to appear, then the surveys start getting honest"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Provide </a:t>
            </a:r>
            <a:r>
              <a:rPr lang="en-US" dirty="0">
                <a:hlinkClick r:id="rId4"/>
              </a:rPr>
              <a:t>prompts for reflection</a:t>
            </a:r>
            <a:r>
              <a:rPr lang="en-US" dirty="0"/>
              <a:t>: what did you learn about being on a team?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7DBF-90DD-16D1-A537-226AE54CD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832A1-1364-C25D-409C-BE3425AE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428" y="1546073"/>
            <a:ext cx="4687096" cy="23469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What are some examples of collaboration at Tennessee Tech?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8C4A4-6A60-3DE2-CD37-CF5D3B914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24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C52E8C-C97D-8BF8-10C8-9E194004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</p:spPr>
        <p:txBody>
          <a:bodyPr/>
          <a:lstStyle/>
          <a:p>
            <a:r>
              <a:rPr lang="en-US" dirty="0"/>
              <a:t>Panel Participants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A123CB-4160-59D8-7964-F95884B77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249851"/>
            <a:ext cx="5702034" cy="664674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/>
              <a:t>Dr. Pedro Arce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University</a:t>
            </a:r>
            <a:r>
              <a:rPr lang="en-US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Distinguished Faculty Fellow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Professor of Chemical Engineering &amp; Past Department Chair</a:t>
            </a:r>
          </a:p>
          <a:p>
            <a:pPr algn="l" fontAlgn="base"/>
            <a:r>
              <a:rPr lang="en-US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Department of Chemical Engineering</a:t>
            </a:r>
          </a:p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3E04C2E-7B0C-A561-F9C8-359E47504F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600" y="2694860"/>
            <a:ext cx="5134106" cy="944881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/>
              <a:t>Dr. Andy </a:t>
            </a:r>
            <a:r>
              <a:rPr lang="en-US" b="1" dirty="0" err="1"/>
              <a:t>Pardue</a:t>
            </a:r>
            <a:endParaRPr lang="en-US" b="1" dirty="0"/>
          </a:p>
          <a:p>
            <a:r>
              <a:rPr lang="en-US" dirty="0">
                <a:solidFill>
                  <a:schemeClr val="tx1"/>
                </a:solidFill>
              </a:rPr>
              <a:t>Lecturer</a:t>
            </a:r>
          </a:p>
          <a:p>
            <a:r>
              <a:rPr lang="en-US" dirty="0">
                <a:solidFill>
                  <a:schemeClr val="tx1"/>
                </a:solidFill>
              </a:rPr>
              <a:t>Mechanical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7148F-8A89-4F31-9837-FDF8104022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7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" sz="7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67CEEF-A99C-4A01-B4C3-BE3DF2C0EE2E}"/>
              </a:ext>
            </a:extLst>
          </p:cNvPr>
          <p:cNvSpPr txBox="1">
            <a:spLocks/>
          </p:cNvSpPr>
          <p:nvPr/>
        </p:nvSpPr>
        <p:spPr>
          <a:xfrm>
            <a:off x="516599" y="3720278"/>
            <a:ext cx="5648457" cy="11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27000" indent="0">
              <a:buNone/>
            </a:pPr>
            <a:r>
              <a:rPr lang="en-US" b="1" dirty="0"/>
              <a:t>Dr. Sally </a:t>
            </a:r>
            <a:r>
              <a:rPr lang="en-US" b="1" dirty="0" err="1"/>
              <a:t>Pardue</a:t>
            </a:r>
            <a:endParaRPr lang="en-US" b="1" dirty="0"/>
          </a:p>
          <a:p>
            <a:r>
              <a:rPr lang="en-US" dirty="0"/>
              <a:t>Associate Professor</a:t>
            </a:r>
          </a:p>
          <a:p>
            <a:r>
              <a:rPr lang="en-US" dirty="0"/>
              <a:t>Mechanical Engineering</a:t>
            </a:r>
          </a:p>
        </p:txBody>
      </p:sp>
      <p:pic>
        <p:nvPicPr>
          <p:cNvPr id="14" name="Graphic 13" descr="Hero Male outline">
            <a:extLst>
              <a:ext uri="{FF2B5EF4-FFF2-40B4-BE49-F238E27FC236}">
                <a16:creationId xmlns:a16="http://schemas.microsoft.com/office/drawing/2014/main" id="{A4FC590C-9D1C-4378-AD1B-5E8F55DD5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7505" y="1249851"/>
            <a:ext cx="914400" cy="914400"/>
          </a:xfrm>
          <a:prstGeom prst="rect">
            <a:avLst/>
          </a:prstGeom>
        </p:spPr>
      </p:pic>
      <p:pic>
        <p:nvPicPr>
          <p:cNvPr id="15" name="Graphic 14" descr="Hero Male outline">
            <a:extLst>
              <a:ext uri="{FF2B5EF4-FFF2-40B4-BE49-F238E27FC236}">
                <a16:creationId xmlns:a16="http://schemas.microsoft.com/office/drawing/2014/main" id="{206D1860-4164-491A-93EB-E7C00174F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7505" y="2571750"/>
            <a:ext cx="914400" cy="914400"/>
          </a:xfrm>
          <a:prstGeom prst="rect">
            <a:avLst/>
          </a:prstGeom>
        </p:spPr>
      </p:pic>
      <p:pic>
        <p:nvPicPr>
          <p:cNvPr id="17" name="Graphic 16" descr="Hero Female outline">
            <a:extLst>
              <a:ext uri="{FF2B5EF4-FFF2-40B4-BE49-F238E27FC236}">
                <a16:creationId xmlns:a16="http://schemas.microsoft.com/office/drawing/2014/main" id="{6C11A760-2AF0-4EF2-88AF-A99F38061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7505" y="371475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25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832A1-1364-C25D-409C-BE3425AE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428" y="1546073"/>
            <a:ext cx="4687096" cy="23469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What are some ways we can support students in groups/teams?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8C4A4-6A60-3DE2-CD37-CF5D3B914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19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0D68-F879-470C-830F-06A53DC2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Hilliard, et al., 2020, p.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21317-10D4-26FC-85F1-0E839DF3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165245"/>
            <a:ext cx="7691820" cy="2420400"/>
          </a:xfrm>
        </p:spPr>
        <p:txBody>
          <a:bodyPr/>
          <a:lstStyle/>
          <a:p>
            <a:r>
              <a:rPr lang="en-US" dirty="0"/>
              <a:t>More guidance and support could have been provided in the following areas: 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advice on best practices for online group work (i.e. from tutors or past students)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information on using additional communication tools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help with encouraging engagement and participation of group members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changes in the assessment marking [grading], predominantly the group mark [grade] element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 survey respondent wrote: ‘I think the [university] could have pushed at the start to get everyone involved rather than just leaving it to the group’. 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The marking [grading] criteria were not clear and further clarification of these would have helped reduce anxiety.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077F0-7DAC-B316-F03A-C02A840833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0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3B7BE-05BA-1977-C0F8-3FB2569FEF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99F73F4-4BF6-1F99-1054-04C10421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232"/>
            <a:ext cx="8221716" cy="4898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CFC99-D959-772E-C1A0-8F277ED1DA14}"/>
              </a:ext>
            </a:extLst>
          </p:cNvPr>
          <p:cNvSpPr txBox="1"/>
          <p:nvPr/>
        </p:nvSpPr>
        <p:spPr>
          <a:xfrm>
            <a:off x="134007" y="488139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Robertson &amp; Riggs, 2018, p. 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09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/>
          </p:nvPr>
        </p:nvSpPr>
        <p:spPr>
          <a:xfrm>
            <a:off x="484271" y="2192991"/>
            <a:ext cx="6910752" cy="6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Evaluating Collaborative Projects</a:t>
            </a: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483466" y="2885065"/>
            <a:ext cx="55572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With a subtitle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88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806E8-671A-56F9-50DB-ABA5EFD2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considerations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E8FCB9-51D9-74A0-3FE1-0ED81853A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longer term projects, include multiple submission &amp; grading checkpoints. </a:t>
            </a:r>
            <a:endParaRPr lang="en-US"/>
          </a:p>
          <a:p>
            <a:pPr>
              <a:lnSpc>
                <a:spcPct val="114999"/>
              </a:lnSpc>
            </a:pPr>
            <a:r>
              <a:rPr lang="en-US" dirty="0"/>
              <a:t>Solo grade only?</a:t>
            </a:r>
          </a:p>
          <a:p>
            <a:pPr>
              <a:lnSpc>
                <a:spcPct val="114999"/>
              </a:lnSpc>
            </a:pPr>
            <a:r>
              <a:rPr lang="en-US" dirty="0"/>
              <a:t>Group grade only?</a:t>
            </a:r>
          </a:p>
          <a:p>
            <a:pPr>
              <a:lnSpc>
                <a:spcPct val="114999"/>
              </a:lnSpc>
            </a:pPr>
            <a:r>
              <a:rPr lang="en-US" dirty="0"/>
              <a:t>Some combination of the two?</a:t>
            </a:r>
          </a:p>
          <a:p>
            <a:pPr>
              <a:lnSpc>
                <a:spcPct val="114999"/>
              </a:lnSpc>
            </a:pPr>
            <a:r>
              <a:rPr lang="en-US" dirty="0"/>
              <a:t>Include a reflection piece</a:t>
            </a:r>
          </a:p>
          <a:p>
            <a:pPr>
              <a:lnSpc>
                <a:spcPct val="114999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453F1-766B-72C2-6737-8C4BE41148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7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9"/>
          <p:cNvGrpSpPr/>
          <p:nvPr/>
        </p:nvGrpSpPr>
        <p:grpSpPr>
          <a:xfrm>
            <a:off x="-768525" y="-48199"/>
            <a:ext cx="5225404" cy="5225404"/>
            <a:chOff x="-1537049" y="-96399"/>
            <a:chExt cx="10450808" cy="10450808"/>
          </a:xfrm>
        </p:grpSpPr>
        <p:sp>
          <p:nvSpPr>
            <p:cNvPr id="489" name="Google Shape;489;p29"/>
            <p:cNvSpPr/>
            <p:nvPr/>
          </p:nvSpPr>
          <p:spPr>
            <a:xfrm>
              <a:off x="-1537049" y="-96399"/>
              <a:ext cx="10450808" cy="10450808"/>
            </a:xfrm>
            <a:custGeom>
              <a:avLst/>
              <a:gdLst/>
              <a:ahLst/>
              <a:cxnLst/>
              <a:rect l="l" t="t" r="r" b="b"/>
              <a:pathLst>
                <a:path w="10450808" h="10450808" extrusionOk="0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-1529802" y="9391176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-1529802" y="844243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1529802" y="7493603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1529802" y="6544865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1529802" y="559612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-1529802" y="464738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-1529802" y="3698650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1529802" y="2749912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1529802" y="180107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1529802" y="852339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950525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7001787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052952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5104214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155476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206737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257999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309261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60426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-588311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2022225" y="1913392"/>
            <a:ext cx="5099518" cy="1499768"/>
            <a:chOff x="-14" y="285750"/>
            <a:chExt cx="13598714" cy="3999380"/>
          </a:xfrm>
        </p:grpSpPr>
        <p:sp>
          <p:nvSpPr>
            <p:cNvPr id="511" name="Google Shape;511;p29"/>
            <p:cNvSpPr txBox="1"/>
            <p:nvPr/>
          </p:nvSpPr>
          <p:spPr>
            <a:xfrm>
              <a:off x="0" y="285750"/>
              <a:ext cx="135987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Thank you!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-14" y="3365904"/>
              <a:ext cx="13598701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en" sz="1600">
                  <a:solidFill>
                    <a:schemeClr val="dk1"/>
                  </a:solidFill>
                  <a:latin typeface="Barlow Medium"/>
                  <a:sym typeface="Barlow Medium"/>
                </a:rPr>
                <a:t>What ideas and questions do you have?</a:t>
              </a:r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513" name="Google Shape;513;p2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/>
          <p:nvPr/>
        </p:nvSpPr>
        <p:spPr>
          <a:xfrm rot="5400000">
            <a:off x="1412630" y="3399051"/>
            <a:ext cx="1219200" cy="1219197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7446365" y="514350"/>
            <a:ext cx="1400232" cy="700708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F3E8E7-5A61-2F51-FAA2-03EC28A7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DA085-F336-0271-3052-27F419AA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289484"/>
            <a:ext cx="6768900" cy="2420400"/>
          </a:xfrm>
        </p:spPr>
        <p:txBody>
          <a:bodyPr/>
          <a:lstStyle/>
          <a:p>
            <a:r>
              <a:rPr lang="en-US"/>
              <a:t>Battelle for Kids. (2019). Framework for 21</a:t>
            </a:r>
            <a:r>
              <a:rPr lang="en-US" baseline="30000"/>
              <a:t>st</a:t>
            </a:r>
            <a:r>
              <a:rPr lang="en-US"/>
              <a:t> Century Learning Definitions. </a:t>
            </a:r>
            <a:r>
              <a:rPr lang="en-US" u="sng">
                <a:hlinkClick r:id="rId3"/>
              </a:rPr>
              <a:t>P21_Framework_DefinitionsBFK.pdf (battelleforkids.org)</a:t>
            </a:r>
            <a:endParaRPr lang="en-US"/>
          </a:p>
          <a:p>
            <a:pPr>
              <a:lnSpc>
                <a:spcPct val="114999"/>
              </a:lnSpc>
            </a:pPr>
            <a:r>
              <a:rPr lang="en-US"/>
              <a:t>Ellis, R. &amp; Han, F. (2021). Assessing university student collaboration in new ways. </a:t>
            </a:r>
            <a:r>
              <a:rPr lang="en-US" i="1"/>
              <a:t>Assessment &amp; Evaluation in Higher Education. (46)</a:t>
            </a:r>
            <a:r>
              <a:rPr lang="en-US"/>
              <a:t>4, 509-524. </a:t>
            </a:r>
            <a:r>
              <a:rPr lang="en-US" u="sng">
                <a:hlinkClick r:id="rId4"/>
              </a:rPr>
              <a:t>https://doi.org/10.1080/02602938.2020.1788504</a:t>
            </a:r>
            <a:r>
              <a:rPr lang="en-US"/>
              <a:t> </a:t>
            </a:r>
          </a:p>
          <a:p>
            <a:pPr>
              <a:lnSpc>
                <a:spcPct val="114999"/>
              </a:lnSpc>
            </a:pPr>
            <a:r>
              <a:rPr lang="en-US"/>
              <a:t>Evertson, C., Poole, I., &amp; the IRIS Center. (2003). Establishing classroom norms and expectations.  </a:t>
            </a:r>
            <a:r>
              <a:rPr lang="en-US">
                <a:hlinkClick r:id="rId5"/>
              </a:rPr>
              <a:t>http://iris.peabody.vanderbilt.edu/wp-content/uploads/</a:t>
            </a:r>
            <a:r>
              <a:rPr lang="en-US"/>
              <a:t> </a:t>
            </a:r>
            <a:r>
              <a:rPr lang="en-US" err="1"/>
              <a:t>pdf_case_studies</a:t>
            </a:r>
            <a:r>
              <a:rPr lang="en-US"/>
              <a:t>/ics_norms.pdf </a:t>
            </a:r>
          </a:p>
          <a:p>
            <a:pPr>
              <a:lnSpc>
                <a:spcPct val="114999"/>
              </a:lnSpc>
            </a:pPr>
            <a:r>
              <a:rPr lang="en-US"/>
              <a:t>Felten &amp; Lambert (2020). </a:t>
            </a:r>
            <a:r>
              <a:rPr lang="en-US" i="1"/>
              <a:t>Relationship-rich education</a:t>
            </a:r>
            <a:r>
              <a:rPr lang="en-US"/>
              <a:t>. </a:t>
            </a:r>
            <a:r>
              <a:rPr lang="en-US" u="sng">
                <a:hlinkClick r:id="rId6"/>
              </a:rPr>
              <a:t>https://search-ebscohost-com.ezproxy.tntech.edu/login.aspx?direct=true&amp;db=nlebk&amp;AN=2446122&amp;site=ehost-live&amp;ebv=EB&amp;ppid=pp_80</a:t>
            </a:r>
            <a:r>
              <a:rPr lang="en-US"/>
              <a:t> </a:t>
            </a:r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BB537-7E6F-5F65-C18C-8B1559C14B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89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832A1-1364-C25D-409C-BE3425AE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36" y="2140943"/>
            <a:ext cx="5811195" cy="23469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“The generic attribute of collaboration is now understood as an essential part of university education” (Ellis &amp; Han, 2021).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8C4A4-6A60-3DE2-CD37-CF5D3B914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29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879A-6474-32E9-2F4B-244E74EC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References,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1F4EC-C5ED-5AD3-979B-0DFF38B2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119100"/>
            <a:ext cx="6768900" cy="2420400"/>
          </a:xfrm>
        </p:spPr>
        <p:txBody>
          <a:bodyPr/>
          <a:lstStyle/>
          <a:p>
            <a:r>
              <a:rPr lang="en-US" err="1"/>
              <a:t>Fjelkner</a:t>
            </a:r>
            <a:r>
              <a:rPr lang="en-US"/>
              <a:t>-Pihl. (2022). “Ok—I Need Help from Somewhere”: ‘The Educational Value of Multiplex Student Relationships in a Commuter College.’ </a:t>
            </a:r>
            <a:r>
              <a:rPr lang="en-US" i="1"/>
              <a:t>Innovative Higher Education</a:t>
            </a:r>
            <a:r>
              <a:rPr lang="en-US"/>
              <a:t>. </a:t>
            </a:r>
            <a:r>
              <a:rPr lang="en-US" u="sng">
                <a:hlinkClick r:id="rId3"/>
              </a:rPr>
              <a:t>“Ok—I Need Help from Somewhere”: ‘The Educational Value of Multiplex Student Relationships in a Commuter College’ | SpringerLink.</a:t>
            </a:r>
            <a:r>
              <a:rPr lang="en-US"/>
              <a:t> </a:t>
            </a:r>
          </a:p>
          <a:p>
            <a:pPr>
              <a:lnSpc>
                <a:spcPct val="114999"/>
              </a:lnSpc>
            </a:pPr>
            <a:r>
              <a:rPr lang="en-US"/>
              <a:t>Hilliard, J., Kear, K, Donelan, H., &amp; Heaney, C. (2020). Students’ experiences of anxiety in an assessed, online, collaborative project. </a:t>
            </a:r>
            <a:r>
              <a:rPr lang="en-US" i="1"/>
              <a:t>Computers &amp; Education</a:t>
            </a:r>
            <a:r>
              <a:rPr lang="en-US"/>
              <a:t>. </a:t>
            </a:r>
            <a:r>
              <a:rPr lang="en-US" u="sng">
                <a:hlinkClick r:id="rId4"/>
              </a:rPr>
              <a:t>https://doi.org/10.1016/j.compedu.2019.103675</a:t>
            </a:r>
            <a:r>
              <a:rPr lang="en-US"/>
              <a:t> </a:t>
            </a:r>
          </a:p>
          <a:p>
            <a:pPr>
              <a:lnSpc>
                <a:spcPct val="114999"/>
              </a:lnSpc>
            </a:pPr>
            <a:r>
              <a:rPr lang="en-US"/>
              <a:t>Robertson, R.J. &amp; Riggs, S. (2018). Collaborative Assignments and Projects. </a:t>
            </a:r>
            <a:r>
              <a:rPr lang="en-US" i="1"/>
              <a:t>High–Impact Practices in Online Education: Research &amp; Best Practices. </a:t>
            </a:r>
            <a:r>
              <a:rPr lang="en-US"/>
              <a:t>Linder &amp; Hayes, Eds. Stylus. </a:t>
            </a:r>
            <a:r>
              <a:rPr lang="en-US" u="sng">
                <a:hlinkClick r:id="rId5"/>
              </a:rPr>
              <a:t>https://search-ebscohost-com.ezproxy.tntech.edu/login.aspx?direct=true&amp;db=nlebk&amp;AN=1918610&amp;site=ehost-live&amp;ebv=EB&amp;ppid=pp_71</a:t>
            </a:r>
            <a:r>
              <a:rPr lang="en-US"/>
              <a:t> </a:t>
            </a:r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F7AB1-41CF-1FDB-41DD-3F7329CC67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41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23" name="Google Shape;723;p3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Pexels</a:t>
            </a:r>
            <a:endParaRPr sz="240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154881" y="733894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6477000" y="1123749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21518-344F-4A0C-A7C6-DF4A038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includes: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82BEA-917C-4DAC-95D1-ED365422B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1" y="1232302"/>
            <a:ext cx="4441175" cy="2420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Collaborating with others</a:t>
            </a:r>
          </a:p>
          <a:p>
            <a:r>
              <a:rPr lang="en-US" dirty="0">
                <a:solidFill>
                  <a:schemeClr val="tx1"/>
                </a:solidFill>
              </a:rPr>
              <a:t>Demonstrating ability to work effectively and respectfully with diverse teams</a:t>
            </a:r>
          </a:p>
          <a:p>
            <a:r>
              <a:rPr lang="en-US" dirty="0">
                <a:solidFill>
                  <a:schemeClr val="tx1"/>
                </a:solidFill>
              </a:rPr>
              <a:t>Exercising flexibility and willingness to be helpful in making necessary compromises to accomplish a common goal</a:t>
            </a:r>
          </a:p>
          <a:p>
            <a:r>
              <a:rPr lang="en-US" dirty="0">
                <a:solidFill>
                  <a:schemeClr val="tx1"/>
                </a:solidFill>
              </a:rPr>
              <a:t>Assuming shared responsibility for collaborative work, and valuing the individual contributions made by each team member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E929-836A-DC10-6973-92A7427890C1}"/>
              </a:ext>
            </a:extLst>
          </p:cNvPr>
          <p:cNvSpPr txBox="1"/>
          <p:nvPr/>
        </p:nvSpPr>
        <p:spPr>
          <a:xfrm>
            <a:off x="744736" y="4749701"/>
            <a:ext cx="4975621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/>
              <a:t>from </a:t>
            </a:r>
            <a:r>
              <a:rPr lang="en-US" sz="700">
                <a:hlinkClick r:id="rId4"/>
              </a:rPr>
              <a:t>Battelle's Framework for 21st Century Learning Definitions</a:t>
            </a:r>
            <a:endParaRPr lang="en-US" sz="700"/>
          </a:p>
        </p:txBody>
      </p:sp>
      <p:pic>
        <p:nvPicPr>
          <p:cNvPr id="2" name="Graphic 2" descr="Group with solid fill">
            <a:extLst>
              <a:ext uri="{FF2B5EF4-FFF2-40B4-BE49-F238E27FC236}">
                <a16:creationId xmlns:a16="http://schemas.microsoft.com/office/drawing/2014/main" id="{72357B8F-3170-FE34-C6F4-5C64F4C22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5193" y="1338943"/>
            <a:ext cx="2460511" cy="24605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EDB01-7B37-F25E-3365-CFF3165CC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A1A09-CF1B-E014-99CB-30D2EB50932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17296" y="1530022"/>
            <a:ext cx="3497263" cy="1847850"/>
          </a:xfrm>
        </p:spPr>
        <p:txBody>
          <a:bodyPr/>
          <a:lstStyle/>
          <a:p>
            <a:r>
              <a:rPr lang="en-US" dirty="0"/>
              <a:t>Collaboration skills may not come naturally to students.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15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989DA2-7E24-E53D-F579-227668F3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sz="1600" dirty="0"/>
              <a:t>"Our data raise the possibility that perhaps instead </a:t>
            </a:r>
            <a:br>
              <a:rPr lang="en-US" sz="1600" dirty="0"/>
            </a:br>
            <a:r>
              <a:rPr lang="en-US" sz="1600" dirty="0"/>
              <a:t>of students being lazy or unmotivated, </a:t>
            </a:r>
            <a:br>
              <a:rPr lang="en-US" sz="1600" dirty="0"/>
            </a:br>
            <a:r>
              <a:rPr lang="en-US" sz="1600" dirty="0"/>
              <a:t>students face barriers such as ...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820875-8354-16C9-C99C-592BF25E1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666686"/>
            <a:ext cx="3586548" cy="2582826"/>
          </a:xfrm>
        </p:spPr>
        <p:txBody>
          <a:bodyPr/>
          <a:lstStyle/>
          <a:p>
            <a:r>
              <a:rPr lang="en-US" dirty="0"/>
              <a:t>Anxiety about group work</a:t>
            </a:r>
          </a:p>
          <a:p>
            <a:pPr>
              <a:lnSpc>
                <a:spcPct val="114999"/>
              </a:lnSpc>
            </a:pPr>
            <a:r>
              <a:rPr lang="en-US" dirty="0"/>
              <a:t>Low perceived value of peer discussion for their learning</a:t>
            </a:r>
          </a:p>
          <a:p>
            <a:pPr>
              <a:lnSpc>
                <a:spcPct val="114999"/>
              </a:lnSpc>
            </a:pPr>
            <a:r>
              <a:rPr lang="en-US" dirty="0"/>
              <a:t>Contending with other students in the group who are dominating."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EC7EBD7-1A8C-19A4-E7E9-848F924484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"/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C65FDD80-C5F8-0270-D91D-4C1910CAF6C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18256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D6AC6-7EDE-3D12-0D1E-D7A40A23F579}"/>
              </a:ext>
            </a:extLst>
          </p:cNvPr>
          <p:cNvSpPr txBox="1"/>
          <p:nvPr/>
        </p:nvSpPr>
        <p:spPr>
          <a:xfrm>
            <a:off x="871206" y="3237751"/>
            <a:ext cx="37253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STEM research by Eddy et al, 2015, qtd in </a:t>
            </a:r>
            <a:r>
              <a:rPr lang="en-US" i="1" dirty="0" err="1">
                <a:solidFill>
                  <a:schemeClr val="tx1"/>
                </a:solidFill>
              </a:rPr>
              <a:t>Felten</a:t>
            </a:r>
            <a:r>
              <a:rPr lang="en-US" i="1" dirty="0">
                <a:solidFill>
                  <a:schemeClr val="tx1"/>
                </a:solidFill>
              </a:rPr>
              <a:t> &amp; Lambert, 2020</a:t>
            </a:r>
          </a:p>
        </p:txBody>
      </p:sp>
      <p:pic>
        <p:nvPicPr>
          <p:cNvPr id="5" name="Picture 5" descr="A picture containing text, group, skiing&#10;&#10;Description automatically generated">
            <a:extLst>
              <a:ext uri="{FF2B5EF4-FFF2-40B4-BE49-F238E27FC236}">
                <a16:creationId xmlns:a16="http://schemas.microsoft.com/office/drawing/2014/main" id="{A26E6B88-5A85-1F79-AE45-29C2729D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53" y="872490"/>
            <a:ext cx="2671734" cy="41148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4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CCA4-2898-3E9E-3053-293FA96E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Hilliard, et al, 2020, p.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0F9E3-5F20-AA89-C6BB-80C58A1F90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2DC5921F-1807-BC9A-2AF4-8A4945A60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96" y="1279369"/>
            <a:ext cx="6669155" cy="3763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82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8"/>
          <p:cNvGrpSpPr/>
          <p:nvPr/>
        </p:nvGrpSpPr>
        <p:grpSpPr>
          <a:xfrm>
            <a:off x="605631" y="1972439"/>
            <a:ext cx="2193624" cy="1794952"/>
            <a:chOff x="0" y="-66675"/>
            <a:chExt cx="4731711" cy="4786537"/>
          </a:xfrm>
        </p:grpSpPr>
        <p:sp>
          <p:nvSpPr>
            <p:cNvPr id="468" name="Google Shape;468;p28"/>
            <p:cNvSpPr txBox="1"/>
            <p:nvPr/>
          </p:nvSpPr>
          <p:spPr>
            <a:xfrm>
              <a:off x="0" y="-66675"/>
              <a:ext cx="4731711" cy="74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12"/>
                </a:lnSpc>
              </a:pPr>
              <a:r>
                <a:rPr lang="en" sz="1300" b="1" dirty="0">
                  <a:solidFill>
                    <a:schemeClr val="dk1"/>
                  </a:solidFill>
                  <a:latin typeface="Barlow Medium"/>
                  <a:ea typeface="Barlow"/>
                  <a:cs typeface="Barlow"/>
                  <a:sym typeface="Barlow Medium"/>
                </a:rPr>
                <a:t>Think-Pair-Share &amp; Breakouts</a:t>
              </a:r>
              <a:endPara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</a:endParaRPr>
            </a:p>
          </p:txBody>
        </p:sp>
        <p:sp>
          <p:nvSpPr>
            <p:cNvPr id="469" name="Google Shape;469;p28"/>
            <p:cNvSpPr txBox="1"/>
            <p:nvPr/>
          </p:nvSpPr>
          <p:spPr>
            <a:xfrm>
              <a:off x="0" y="1560023"/>
              <a:ext cx="4486500" cy="3159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" sz="11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Students practice sharing with one other person or small group during a class session. In class or virtual class. </a:t>
              </a:r>
              <a:endParaRPr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0" name="Google Shape;470;p28"/>
          <p:cNvGrpSpPr/>
          <p:nvPr/>
        </p:nvGrpSpPr>
        <p:grpSpPr>
          <a:xfrm>
            <a:off x="5779552" y="1967336"/>
            <a:ext cx="2218808" cy="1552861"/>
            <a:chOff x="0" y="-66675"/>
            <a:chExt cx="4486500" cy="4140966"/>
          </a:xfrm>
        </p:grpSpPr>
        <p:sp>
          <p:nvSpPr>
            <p:cNvPr id="471" name="Google Shape;471;p28"/>
            <p:cNvSpPr txBox="1"/>
            <p:nvPr/>
          </p:nvSpPr>
          <p:spPr>
            <a:xfrm>
              <a:off x="0" y="-66675"/>
              <a:ext cx="4486500" cy="1493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12"/>
                </a:lnSpc>
              </a:pPr>
              <a:r>
                <a:rPr lang="en" sz="1300" b="1" dirty="0">
                  <a:solidFill>
                    <a:schemeClr val="dk1"/>
                  </a:solidFill>
                  <a:latin typeface="Barlow Medium"/>
                  <a:ea typeface="Barlow"/>
                  <a:cs typeface="Barlow"/>
                  <a:sym typeface="Barlow Medium"/>
                </a:rPr>
                <a:t>Longer-term group projects</a:t>
              </a:r>
              <a:endParaRPr lang="en" sz="1300" b="1" dirty="0">
                <a:solidFill>
                  <a:schemeClr val="dk1"/>
                </a:solidFill>
                <a:latin typeface="Barlow Medium"/>
                <a:ea typeface="Barlow"/>
                <a:cs typeface="Barlow"/>
              </a:endParaRPr>
            </a:p>
          </p:txBody>
        </p:sp>
        <p:sp>
          <p:nvSpPr>
            <p:cNvPr id="472" name="Google Shape;472;p28"/>
            <p:cNvSpPr txBox="1"/>
            <p:nvPr/>
          </p:nvSpPr>
          <p:spPr>
            <a:xfrm>
              <a:off x="0" y="1546417"/>
              <a:ext cx="4486500" cy="2527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" sz="1100" b="1">
                  <a:solidFill>
                    <a:schemeClr val="dk1"/>
                  </a:solidFill>
                  <a:latin typeface="Barlow"/>
                  <a:ea typeface="Barlow"/>
                  <a:cs typeface="Barlow"/>
                </a:rPr>
                <a:t>Semester-long process producing a product (community intervention plan, prototype).</a:t>
              </a:r>
            </a:p>
          </p:txBody>
        </p:sp>
      </p:grpSp>
      <p:grpSp>
        <p:nvGrpSpPr>
          <p:cNvPr id="473" name="Google Shape;473;p28"/>
          <p:cNvGrpSpPr/>
          <p:nvPr/>
        </p:nvGrpSpPr>
        <p:grpSpPr>
          <a:xfrm>
            <a:off x="3187846" y="1972439"/>
            <a:ext cx="1682438" cy="2253620"/>
            <a:chOff x="0" y="-66675"/>
            <a:chExt cx="4486500" cy="6009655"/>
          </a:xfrm>
        </p:grpSpPr>
        <p:sp>
          <p:nvSpPr>
            <p:cNvPr id="474" name="Google Shape;474;p28"/>
            <p:cNvSpPr txBox="1"/>
            <p:nvPr/>
          </p:nvSpPr>
          <p:spPr>
            <a:xfrm>
              <a:off x="0" y="-66675"/>
              <a:ext cx="4486500" cy="74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12"/>
                </a:lnSpc>
              </a:pPr>
              <a:r>
                <a:rPr lang="en" sz="1300" b="1" dirty="0">
                  <a:solidFill>
                    <a:schemeClr val="dk1"/>
                  </a:solidFill>
                  <a:latin typeface="Barlow Medium"/>
                  <a:sym typeface="Barlow Medium"/>
                </a:rPr>
                <a:t>Shorter-term projects</a:t>
              </a:r>
              <a:endParaRPr lang="en-US" sz="1300" b="1" dirty="0"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28"/>
            <p:cNvSpPr txBox="1"/>
            <p:nvPr/>
          </p:nvSpPr>
          <p:spPr>
            <a:xfrm>
              <a:off x="0" y="1519203"/>
              <a:ext cx="4486500" cy="4423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" sz="1100" b="1">
                  <a:solidFill>
                    <a:schemeClr val="dk1"/>
                  </a:solidFill>
                  <a:latin typeface="Barlow"/>
                  <a:ea typeface="Barlow"/>
                  <a:cs typeface="Barlow"/>
                </a:rPr>
                <a:t>Unit or module project producing a product (group narrated ppt presentation, group essay). In and out of class; synchronous and asynchronous. </a:t>
              </a:r>
            </a:p>
          </p:txBody>
        </p:sp>
      </p:grpSp>
      <p:cxnSp>
        <p:nvCxnSpPr>
          <p:cNvPr id="477" name="Google Shape;477;p28"/>
          <p:cNvCxnSpPr/>
          <p:nvPr/>
        </p:nvCxnSpPr>
        <p:spPr>
          <a:xfrm>
            <a:off x="875375" y="1715919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28"/>
          <p:cNvSpPr/>
          <p:nvPr/>
        </p:nvSpPr>
        <p:spPr>
          <a:xfrm>
            <a:off x="605631" y="1615679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8"/>
          <p:cNvSpPr/>
          <p:nvPr/>
        </p:nvSpPr>
        <p:spPr>
          <a:xfrm>
            <a:off x="3152796" y="1615679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8234605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/>
              <a:t>Collaboration as a continuum</a:t>
            </a:r>
            <a:endParaRPr/>
          </a:p>
        </p:txBody>
      </p:sp>
      <p:sp>
        <p:nvSpPr>
          <p:cNvPr id="483" name="Google Shape;483;p2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25" name="Google Shape;477;p28">
            <a:extLst>
              <a:ext uri="{FF2B5EF4-FFF2-40B4-BE49-F238E27FC236}">
                <a16:creationId xmlns:a16="http://schemas.microsoft.com/office/drawing/2014/main" id="{A6A7E8E9-97D8-4A6E-99A3-D6AFF9BA44B2}"/>
              </a:ext>
            </a:extLst>
          </p:cNvPr>
          <p:cNvCxnSpPr/>
          <p:nvPr/>
        </p:nvCxnSpPr>
        <p:spPr>
          <a:xfrm>
            <a:off x="6090258" y="1700372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477;p28">
            <a:extLst>
              <a:ext uri="{FF2B5EF4-FFF2-40B4-BE49-F238E27FC236}">
                <a16:creationId xmlns:a16="http://schemas.microsoft.com/office/drawing/2014/main" id="{8D6F3E40-C452-4568-842C-95D05B27AF00}"/>
              </a:ext>
            </a:extLst>
          </p:cNvPr>
          <p:cNvCxnSpPr/>
          <p:nvPr/>
        </p:nvCxnSpPr>
        <p:spPr>
          <a:xfrm>
            <a:off x="3487196" y="1709908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480;p28">
            <a:extLst>
              <a:ext uri="{FF2B5EF4-FFF2-40B4-BE49-F238E27FC236}">
                <a16:creationId xmlns:a16="http://schemas.microsoft.com/office/drawing/2014/main" id="{9466CAC3-D3DB-454F-A2E3-9601D5A7C79F}"/>
              </a:ext>
            </a:extLst>
          </p:cNvPr>
          <p:cNvSpPr/>
          <p:nvPr/>
        </p:nvSpPr>
        <p:spPr>
          <a:xfrm>
            <a:off x="5716497" y="1607419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3E9D-D13E-878A-3C0C-943D8FD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Think-Pair-Share &amp; Breakouts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11F9-876A-723E-7CD2-61B10BDB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708796"/>
            <a:ext cx="8106063" cy="2420400"/>
          </a:xfrm>
        </p:spPr>
        <p:txBody>
          <a:bodyPr/>
          <a:lstStyle/>
          <a:p>
            <a:r>
              <a:rPr lang="en-US" dirty="0"/>
              <a:t>Include a "collaboration" or "group work" statement in your syllabus detailing: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What collaboration might look like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The importance of collaboration to student success</a:t>
            </a:r>
          </a:p>
          <a:p>
            <a:pPr>
              <a:lnSpc>
                <a:spcPct val="114999"/>
              </a:lnSpc>
            </a:pPr>
            <a:r>
              <a:rPr lang="en-US" dirty="0"/>
              <a:t>Establish group work </a:t>
            </a:r>
            <a:r>
              <a:rPr lang="en-US" dirty="0">
                <a:hlinkClick r:id="rId3"/>
              </a:rPr>
              <a:t>norms &amp; expectations</a:t>
            </a:r>
            <a:r>
              <a:rPr lang="en-US" dirty="0"/>
              <a:t> as a class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"Norms that engender a supportive learning environment include acting and interacting responsibly, treating others with respect and concern, and fostering a learning orientation" (Everson &amp; Poole &amp; the IRIS Center, 2003, p. 2).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4"/>
              </a:rPr>
              <a:t>Think-Pair-Share</a:t>
            </a:r>
            <a:r>
              <a:rPr lang="en-US" dirty="0"/>
              <a:t> is a gentle start</a:t>
            </a:r>
          </a:p>
          <a:p>
            <a:pPr>
              <a:lnSpc>
                <a:spcPct val="114999"/>
              </a:lnSpc>
            </a:pPr>
            <a:r>
              <a:rPr lang="en-US" dirty="0"/>
              <a:t>Establish &amp; begin working in groups early in the semester</a:t>
            </a:r>
          </a:p>
          <a:p>
            <a:pPr>
              <a:lnSpc>
                <a:spcPct val="114999"/>
              </a:lnSpc>
            </a:pPr>
            <a:r>
              <a:rPr lang="en-US" dirty="0"/>
              <a:t>Offer a “solo group” option</a:t>
            </a:r>
          </a:p>
          <a:p>
            <a:pPr>
              <a:lnSpc>
                <a:spcPct val="114999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7DBF-90DD-16D1-A537-226AE54CD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8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3E9D-D13E-878A-3C0C-943D8FD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Shorter-term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11F9-876A-723E-7CD2-61B10BDB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0" y="1708796"/>
            <a:ext cx="6768900" cy="2420400"/>
          </a:xfrm>
        </p:spPr>
        <p:txBody>
          <a:bodyPr/>
          <a:lstStyle/>
          <a:p>
            <a:r>
              <a:rPr lang="en" dirty="0"/>
              <a:t>Unit or module project producing a product (group narrated ppt presentation, group essay, group model or prototype). </a:t>
            </a:r>
            <a:endParaRPr lang="en-US" dirty="0"/>
          </a:p>
          <a:p>
            <a:pPr>
              <a:lnSpc>
                <a:spcPct val="114999"/>
              </a:lnSpc>
            </a:pPr>
            <a:r>
              <a:rPr lang="en" dirty="0"/>
              <a:t>In and out of class; synchronous and asynchronous. </a:t>
            </a:r>
            <a:endParaRPr lang="en-US" dirty="0"/>
          </a:p>
          <a:p>
            <a:pPr>
              <a:lnSpc>
                <a:spcPct val="114999"/>
              </a:lnSpc>
            </a:pPr>
            <a:r>
              <a:rPr lang="en" dirty="0"/>
              <a:t>When designing shorter &amp; longer-term projects, look for ways to facilitate "collaborative learning" and not just "cooperative learning"</a:t>
            </a:r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7DBF-90DD-16D1-A537-226AE54CD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usiness Geometric Template">
  <a:themeElements>
    <a:clrScheme name="Custom 2">
      <a:dk1>
        <a:srgbClr val="4F2984"/>
      </a:dk1>
      <a:lt1>
        <a:srgbClr val="FFFFFF"/>
      </a:lt1>
      <a:dk2>
        <a:srgbClr val="888888"/>
      </a:dk2>
      <a:lt2>
        <a:srgbClr val="F5F5EF"/>
      </a:lt2>
      <a:accent1>
        <a:srgbClr val="EFBC49"/>
      </a:accent1>
      <a:accent2>
        <a:srgbClr val="D8A530"/>
      </a:accent2>
      <a:accent3>
        <a:srgbClr val="AB8540"/>
      </a:accent3>
      <a:accent4>
        <a:srgbClr val="494F56"/>
      </a:accent4>
      <a:accent5>
        <a:srgbClr val="888888"/>
      </a:accent5>
      <a:accent6>
        <a:srgbClr val="B1B1B2"/>
      </a:accent6>
      <a:hlink>
        <a:srgbClr val="36373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BD02C2F5772049A6F3AF27EE796BDD" ma:contentTypeVersion="13" ma:contentTypeDescription="Create a new document." ma:contentTypeScope="" ma:versionID="9bef8feeab9fdcde04aa967140fa954f">
  <xsd:schema xmlns:xsd="http://www.w3.org/2001/XMLSchema" xmlns:xs="http://www.w3.org/2001/XMLSchema" xmlns:p="http://schemas.microsoft.com/office/2006/metadata/properties" xmlns:ns3="b1ad0a00-ae61-4f1c-b69f-ff58618d244a" xmlns:ns4="87af77e6-5764-46ee-afb2-08163eb36599" targetNamespace="http://schemas.microsoft.com/office/2006/metadata/properties" ma:root="true" ma:fieldsID="eedcd10c828ad4afcc737fc0923ab85a" ns3:_="" ns4:_="">
    <xsd:import namespace="b1ad0a00-ae61-4f1c-b69f-ff58618d244a"/>
    <xsd:import namespace="87af77e6-5764-46ee-afb2-08163eb365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d0a00-ae61-4f1c-b69f-ff58618d2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f77e6-5764-46ee-afb2-08163eb365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1467A-02FC-4FB8-9677-6284FC61A277}">
  <ds:schemaRefs>
    <ds:schemaRef ds:uri="87af77e6-5764-46ee-afb2-08163eb36599"/>
    <ds:schemaRef ds:uri="b1ad0a00-ae61-4f1c-b69f-ff58618d24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2D8779-9447-432F-A847-F2E97B8BC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C1EE8-5D8B-4DBC-B92C-985DE20F6A45}">
  <ds:schemaRefs>
    <ds:schemaRef ds:uri="87af77e6-5764-46ee-afb2-08163eb36599"/>
    <ds:schemaRef ds:uri="b1ad0a00-ae61-4f1c-b69f-ff58618d24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Application>Microsoft Office PowerPoint</Application>
  <PresentationFormat>On-screen Show (16:9)</PresentationFormat>
  <Paragraphs>110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Barlow</vt:lpstr>
      <vt:lpstr>Georgia</vt:lpstr>
      <vt:lpstr>Calibri</vt:lpstr>
      <vt:lpstr>Barlow Medium</vt:lpstr>
      <vt:lpstr>Arial</vt:lpstr>
      <vt:lpstr>Business Geometric Template</vt:lpstr>
      <vt:lpstr>Groups &amp; Teams</vt:lpstr>
      <vt:lpstr>PowerPoint Presentation</vt:lpstr>
      <vt:lpstr>Collaboration includes:</vt:lpstr>
      <vt:lpstr>Collaboration skills may not come naturally to students. </vt:lpstr>
      <vt:lpstr>"Our data raise the possibility that perhaps instead  of students being lazy or unmotivated,  students face barriers such as ...</vt:lpstr>
      <vt:lpstr>Hilliard, et al, 2020, p. 7</vt:lpstr>
      <vt:lpstr>Collaboration as a continuum</vt:lpstr>
      <vt:lpstr>Think-Pair-Share &amp; Breakouts</vt:lpstr>
      <vt:lpstr>Shorter-term Projects</vt:lpstr>
      <vt:lpstr>Longer-term Projects</vt:lpstr>
      <vt:lpstr>PowerPoint Presentation</vt:lpstr>
      <vt:lpstr>Panel Participants</vt:lpstr>
      <vt:lpstr>PowerPoint Presentation</vt:lpstr>
      <vt:lpstr>Hilliard, et al., 2020, p. 10</vt:lpstr>
      <vt:lpstr>PowerPoint Presentation</vt:lpstr>
      <vt:lpstr>Evaluating Collaborative Projects</vt:lpstr>
      <vt:lpstr>Evaluation considerations</vt:lpstr>
      <vt:lpstr>PowerPoint Presentation</vt:lpstr>
      <vt:lpstr>References</vt:lpstr>
      <vt:lpstr>References, continued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creator>Rippetoe, Heather</dc:creator>
  <cp:lastModifiedBy>Rippetoe, Heather</cp:lastModifiedBy>
  <cp:revision>68</cp:revision>
  <dcterms:modified xsi:type="dcterms:W3CDTF">2022-09-27T14:46:01Z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0x010100CCBD02C2F5772049A6F3AF27EE796BDD</vt:lpwstr>
  </property>
  <property fmtid="{D5CDD505-2E9C-101B-9397-08002B2CF9AE}" pid="3" name="ArticulateGUID">
    <vt:lpwstr>854C245A-50A5-4B40-8DB7-0E6002A5D60B</vt:lpwstr>
  </property>
  <property fmtid="{D5CDD505-2E9C-101B-9397-08002B2CF9AE}" pid="4" name="ArticulatePath">
    <vt:lpwstr>3. Collaboration</vt:lpwstr>
  </property>
</Properties>
</file>