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notesMasterIdLst>
    <p:notesMasterId r:id="rId22"/>
  </p:notesMasterIdLst>
  <p:sldIdLst>
    <p:sldId id="260" r:id="rId2"/>
    <p:sldId id="271" r:id="rId3"/>
    <p:sldId id="259" r:id="rId4"/>
    <p:sldId id="278" r:id="rId5"/>
    <p:sldId id="273" r:id="rId6"/>
    <p:sldId id="267" r:id="rId7"/>
    <p:sldId id="269" r:id="rId8"/>
    <p:sldId id="268" r:id="rId9"/>
    <p:sldId id="270" r:id="rId10"/>
    <p:sldId id="274" r:id="rId11"/>
    <p:sldId id="262" r:id="rId12"/>
    <p:sldId id="264" r:id="rId13"/>
    <p:sldId id="272" r:id="rId14"/>
    <p:sldId id="263" r:id="rId15"/>
    <p:sldId id="276" r:id="rId16"/>
    <p:sldId id="261" r:id="rId17"/>
    <p:sldId id="265" r:id="rId18"/>
    <p:sldId id="275" r:id="rId19"/>
    <p:sldId id="266"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585" autoAdjust="0"/>
  </p:normalViewPr>
  <p:slideViewPr>
    <p:cSldViewPr snapToGrid="0">
      <p:cViewPr varScale="1">
        <p:scale>
          <a:sx n="54" d="100"/>
          <a:sy n="54" d="100"/>
        </p:scale>
        <p:origin x="114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2615C6-8CE7-412D-82FA-A7356BA27AE2}" type="datetimeFigureOut">
              <a:rPr lang="en-US" smtClean="0"/>
              <a:t>11/12/2020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847D6-DDC0-47ED-88B4-C0F9316F8DC9}" type="slidenum">
              <a:rPr lang="en-US" smtClean="0"/>
              <a:t>‹#›</a:t>
            </a:fld>
            <a:endParaRPr lang="en-US"/>
          </a:p>
        </p:txBody>
      </p:sp>
    </p:spTree>
    <p:extLst>
      <p:ext uri="{BB962C8B-B14F-4D97-AF65-F5344CB8AC3E}">
        <p14:creationId xmlns:p14="http://schemas.microsoft.com/office/powerpoint/2010/main" val="2921657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Accounts at Tech are limited</a:t>
            </a:r>
          </a:p>
          <a:p>
            <a:r>
              <a:rPr lang="en-US" dirty="0"/>
              <a:t>40min time limit for non-pro accounts</a:t>
            </a:r>
          </a:p>
          <a:p>
            <a:r>
              <a:rPr lang="en-US" dirty="0"/>
              <a:t>Zoom campus/pro account for campus until May</a:t>
            </a:r>
          </a:p>
        </p:txBody>
      </p:sp>
      <p:sp>
        <p:nvSpPr>
          <p:cNvPr id="4" name="Slide Number Placeholder 3"/>
          <p:cNvSpPr>
            <a:spLocks noGrp="1"/>
          </p:cNvSpPr>
          <p:nvPr>
            <p:ph type="sldNum" sz="quarter" idx="5"/>
          </p:nvPr>
        </p:nvSpPr>
        <p:spPr/>
        <p:txBody>
          <a:bodyPr/>
          <a:lstStyle/>
          <a:p>
            <a:fld id="{EBA847D6-DDC0-47ED-88B4-C0F9316F8DC9}" type="slidenum">
              <a:rPr lang="en-US" smtClean="0"/>
              <a:t>6</a:t>
            </a:fld>
            <a:endParaRPr lang="en-US"/>
          </a:p>
        </p:txBody>
      </p:sp>
    </p:spTree>
    <p:extLst>
      <p:ext uri="{BB962C8B-B14F-4D97-AF65-F5344CB8AC3E}">
        <p14:creationId xmlns:p14="http://schemas.microsoft.com/office/powerpoint/2010/main" val="3591901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to create separate channels to act as rooms</a:t>
            </a:r>
          </a:p>
          <a:p>
            <a:r>
              <a:rPr lang="en-US" dirty="0"/>
              <a:t>Then create separate meetings for each channel</a:t>
            </a:r>
          </a:p>
          <a:p>
            <a:r>
              <a:rPr lang="en-US" dirty="0"/>
              <a:t>Tough to manage and a lot of work on the front end</a:t>
            </a:r>
          </a:p>
          <a:p>
            <a:r>
              <a:rPr lang="en-US" dirty="0"/>
              <a:t>MS Teams has breakout room feature on the way</a:t>
            </a:r>
          </a:p>
        </p:txBody>
      </p:sp>
      <p:sp>
        <p:nvSpPr>
          <p:cNvPr id="4" name="Slide Number Placeholder 3"/>
          <p:cNvSpPr>
            <a:spLocks noGrp="1"/>
          </p:cNvSpPr>
          <p:nvPr>
            <p:ph type="sldNum" sz="quarter" idx="5"/>
          </p:nvPr>
        </p:nvSpPr>
        <p:spPr/>
        <p:txBody>
          <a:bodyPr/>
          <a:lstStyle/>
          <a:p>
            <a:fld id="{EBA847D6-DDC0-47ED-88B4-C0F9316F8DC9}" type="slidenum">
              <a:rPr lang="en-US" smtClean="0"/>
              <a:t>7</a:t>
            </a:fld>
            <a:endParaRPr lang="en-US"/>
          </a:p>
        </p:txBody>
      </p:sp>
    </p:spTree>
    <p:extLst>
      <p:ext uri="{BB962C8B-B14F-4D97-AF65-F5344CB8AC3E}">
        <p14:creationId xmlns:p14="http://schemas.microsoft.com/office/powerpoint/2010/main" val="3552507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 for up to 100 meeting participants </a:t>
            </a:r>
          </a:p>
          <a:p>
            <a:r>
              <a:rPr lang="en-US" dirty="0"/>
              <a:t>Time limit up to 1 hour</a:t>
            </a:r>
          </a:p>
        </p:txBody>
      </p:sp>
      <p:sp>
        <p:nvSpPr>
          <p:cNvPr id="4" name="Slide Number Placeholder 3"/>
          <p:cNvSpPr>
            <a:spLocks noGrp="1"/>
          </p:cNvSpPr>
          <p:nvPr>
            <p:ph type="sldNum" sz="quarter" idx="5"/>
          </p:nvPr>
        </p:nvSpPr>
        <p:spPr/>
        <p:txBody>
          <a:bodyPr/>
          <a:lstStyle/>
          <a:p>
            <a:fld id="{EBA847D6-DDC0-47ED-88B4-C0F9316F8DC9}" type="slidenum">
              <a:rPr lang="en-US" smtClean="0"/>
              <a:t>8</a:t>
            </a:fld>
            <a:endParaRPr lang="en-US"/>
          </a:p>
        </p:txBody>
      </p:sp>
    </p:spTree>
    <p:extLst>
      <p:ext uri="{BB962C8B-B14F-4D97-AF65-F5344CB8AC3E}">
        <p14:creationId xmlns:p14="http://schemas.microsoft.com/office/powerpoint/2010/main" val="1522799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time limitations known</a:t>
            </a:r>
          </a:p>
          <a:p>
            <a:r>
              <a:rPr lang="en-US" dirty="0"/>
              <a:t>Number of participants depends on plan</a:t>
            </a:r>
          </a:p>
        </p:txBody>
      </p:sp>
      <p:sp>
        <p:nvSpPr>
          <p:cNvPr id="4" name="Slide Number Placeholder 3"/>
          <p:cNvSpPr>
            <a:spLocks noGrp="1"/>
          </p:cNvSpPr>
          <p:nvPr>
            <p:ph type="sldNum" sz="quarter" idx="5"/>
          </p:nvPr>
        </p:nvSpPr>
        <p:spPr/>
        <p:txBody>
          <a:bodyPr/>
          <a:lstStyle/>
          <a:p>
            <a:fld id="{EBA847D6-DDC0-47ED-88B4-C0F9316F8DC9}" type="slidenum">
              <a:rPr lang="en-US" smtClean="0"/>
              <a:t>9</a:t>
            </a:fld>
            <a:endParaRPr lang="en-US"/>
          </a:p>
        </p:txBody>
      </p:sp>
    </p:spTree>
    <p:extLst>
      <p:ext uri="{BB962C8B-B14F-4D97-AF65-F5344CB8AC3E}">
        <p14:creationId xmlns:p14="http://schemas.microsoft.com/office/powerpoint/2010/main" val="2091498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Created in Google Forms</a:t>
            </a:r>
          </a:p>
          <a:p>
            <a:r>
              <a:rPr lang="en-US" dirty="0"/>
              <a:t>Fun way to present questions and challenges to students</a:t>
            </a:r>
          </a:p>
        </p:txBody>
      </p:sp>
      <p:sp>
        <p:nvSpPr>
          <p:cNvPr id="4" name="Slide Number Placeholder 3"/>
          <p:cNvSpPr>
            <a:spLocks noGrp="1"/>
          </p:cNvSpPr>
          <p:nvPr>
            <p:ph type="sldNum" sz="quarter" idx="5"/>
          </p:nvPr>
        </p:nvSpPr>
        <p:spPr/>
        <p:txBody>
          <a:bodyPr/>
          <a:lstStyle/>
          <a:p>
            <a:fld id="{EBA847D6-DDC0-47ED-88B4-C0F9316F8DC9}" type="slidenum">
              <a:rPr lang="en-US" smtClean="0"/>
              <a:t>13</a:t>
            </a:fld>
            <a:endParaRPr lang="en-US"/>
          </a:p>
        </p:txBody>
      </p:sp>
    </p:spTree>
    <p:extLst>
      <p:ext uri="{BB962C8B-B14F-4D97-AF65-F5344CB8AC3E}">
        <p14:creationId xmlns:p14="http://schemas.microsoft.com/office/powerpoint/2010/main" val="1244156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055043"/>
            <a:ext cx="11029615" cy="45625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047605"/>
            <a:ext cx="11029616" cy="454173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FAE444"/>
          </a:solidFill>
          <a:ln>
            <a:solidFill>
              <a:srgbClr val="FAE444"/>
            </a:solid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3AC18-A8A9-4803-88AB-263CB3ED996D}"/>
              </a:ext>
            </a:extLst>
          </p:cNvPr>
          <p:cNvSpPr>
            <a:spLocks noGrp="1"/>
          </p:cNvSpPr>
          <p:nvPr>
            <p:ph type="ctrTitle"/>
          </p:nvPr>
        </p:nvSpPr>
        <p:spPr/>
        <p:txBody>
          <a:bodyPr/>
          <a:lstStyle/>
          <a:p>
            <a:r>
              <a:rPr lang="en-US" dirty="0"/>
              <a:t>Breakout Rooms for student engagement</a:t>
            </a:r>
          </a:p>
        </p:txBody>
      </p:sp>
      <p:sp>
        <p:nvSpPr>
          <p:cNvPr id="3" name="Subtitle 2">
            <a:extLst>
              <a:ext uri="{FF2B5EF4-FFF2-40B4-BE49-F238E27FC236}">
                <a16:creationId xmlns:a16="http://schemas.microsoft.com/office/drawing/2014/main" id="{8F0F4356-B6B8-4C40-B7CA-44A55135BAC4}"/>
              </a:ext>
            </a:extLst>
          </p:cNvPr>
          <p:cNvSpPr>
            <a:spLocks noGrp="1"/>
          </p:cNvSpPr>
          <p:nvPr>
            <p:ph type="subTitle" idx="1"/>
          </p:nvPr>
        </p:nvSpPr>
        <p:spPr/>
        <p:txBody>
          <a:bodyPr/>
          <a:lstStyle/>
          <a:p>
            <a:r>
              <a:rPr lang="en-US" dirty="0"/>
              <a:t>Virtual options for group activities</a:t>
            </a:r>
          </a:p>
        </p:txBody>
      </p:sp>
      <p:pic>
        <p:nvPicPr>
          <p:cNvPr id="4" name="Picture 3" descr="A close up of a logo&#10;&#10;Description automatically generated">
            <a:extLst>
              <a:ext uri="{FF2B5EF4-FFF2-40B4-BE49-F238E27FC236}">
                <a16:creationId xmlns:a16="http://schemas.microsoft.com/office/drawing/2014/main" id="{68358F6F-62F2-4F3C-9C14-07F2457AAC8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4189519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BE39BE-883F-4249-848F-72CAC7B4B655}"/>
              </a:ext>
            </a:extLst>
          </p:cNvPr>
          <p:cNvSpPr>
            <a:spLocks noGrp="1"/>
          </p:cNvSpPr>
          <p:nvPr>
            <p:ph type="title"/>
          </p:nvPr>
        </p:nvSpPr>
        <p:spPr/>
        <p:txBody>
          <a:bodyPr/>
          <a:lstStyle/>
          <a:p>
            <a:r>
              <a:rPr lang="en-US" dirty="0"/>
              <a:t>Breakout plan</a:t>
            </a:r>
          </a:p>
        </p:txBody>
      </p:sp>
      <p:sp>
        <p:nvSpPr>
          <p:cNvPr id="5" name="Text Placeholder 4">
            <a:extLst>
              <a:ext uri="{FF2B5EF4-FFF2-40B4-BE49-F238E27FC236}">
                <a16:creationId xmlns:a16="http://schemas.microsoft.com/office/drawing/2014/main" id="{2523EC65-BAC4-472B-8F89-B44E06C5671F}"/>
              </a:ext>
            </a:extLst>
          </p:cNvPr>
          <p:cNvSpPr>
            <a:spLocks noGrp="1"/>
          </p:cNvSpPr>
          <p:nvPr>
            <p:ph type="body" idx="1"/>
          </p:nvPr>
        </p:nvSpPr>
        <p:spPr/>
        <p:txBody>
          <a:bodyPr/>
          <a:lstStyle/>
          <a:p>
            <a:r>
              <a:rPr lang="en-US" dirty="0"/>
              <a:t>Some suggestions for group activities</a:t>
            </a:r>
          </a:p>
        </p:txBody>
      </p:sp>
      <p:pic>
        <p:nvPicPr>
          <p:cNvPr id="6" name="Picture 5" descr="A close up of a logo&#10;&#10;Description automatically generated">
            <a:extLst>
              <a:ext uri="{FF2B5EF4-FFF2-40B4-BE49-F238E27FC236}">
                <a16:creationId xmlns:a16="http://schemas.microsoft.com/office/drawing/2014/main" id="{D3C5D9C7-D586-46A7-B745-5A025FD7A69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36881" y="5141973"/>
            <a:ext cx="11272520" cy="1250360"/>
          </a:xfrm>
          <a:prstGeom prst="rect">
            <a:avLst/>
          </a:prstGeom>
        </p:spPr>
      </p:pic>
    </p:spTree>
    <p:extLst>
      <p:ext uri="{BB962C8B-B14F-4D97-AF65-F5344CB8AC3E}">
        <p14:creationId xmlns:p14="http://schemas.microsoft.com/office/powerpoint/2010/main" val="3675363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0B93E0-E0A3-4C22-BE70-F4EBDA9BCE5A}"/>
              </a:ext>
            </a:extLst>
          </p:cNvPr>
          <p:cNvSpPr>
            <a:spLocks noGrp="1"/>
          </p:cNvSpPr>
          <p:nvPr>
            <p:ph type="title"/>
          </p:nvPr>
        </p:nvSpPr>
        <p:spPr/>
        <p:txBody>
          <a:bodyPr/>
          <a:lstStyle/>
          <a:p>
            <a:r>
              <a:rPr lang="en-US" b="1" dirty="0"/>
              <a:t>Round robin</a:t>
            </a:r>
            <a:endParaRPr lang="en-US" dirty="0"/>
          </a:p>
        </p:txBody>
      </p:sp>
      <p:sp>
        <p:nvSpPr>
          <p:cNvPr id="4" name="Content Placeholder 3">
            <a:extLst>
              <a:ext uri="{FF2B5EF4-FFF2-40B4-BE49-F238E27FC236}">
                <a16:creationId xmlns:a16="http://schemas.microsoft.com/office/drawing/2014/main" id="{AC21FBD6-07CD-4206-B20E-670F4FB02A47}"/>
              </a:ext>
            </a:extLst>
          </p:cNvPr>
          <p:cNvSpPr>
            <a:spLocks noGrp="1"/>
          </p:cNvSpPr>
          <p:nvPr>
            <p:ph idx="1"/>
          </p:nvPr>
        </p:nvSpPr>
        <p:spPr/>
        <p:txBody>
          <a:bodyPr/>
          <a:lstStyle/>
          <a:p>
            <a:r>
              <a:rPr lang="en-US" dirty="0"/>
              <a:t>Pose an open-ended question to all students</a:t>
            </a:r>
          </a:p>
          <a:p>
            <a:r>
              <a:rPr lang="en-US" dirty="0"/>
              <a:t>Give them some time to think independently</a:t>
            </a:r>
          </a:p>
          <a:p>
            <a:r>
              <a:rPr lang="en-US" dirty="0"/>
              <a:t>Create breakout rooms of 3 to 8 members and instruct students to allow each person in the group to briefly share their response to the question. </a:t>
            </a:r>
          </a:p>
          <a:p>
            <a:r>
              <a:rPr lang="en-US" dirty="0"/>
              <a:t>Have a designated reporter for each group share their discussion with the entire class</a:t>
            </a:r>
          </a:p>
          <a:p>
            <a:r>
              <a:rPr lang="en-US" dirty="0"/>
              <a:t>This activity allows every student in your course to share. Be explicit about how much you want students to share (one word, one sentence, or for one minute). </a:t>
            </a:r>
          </a:p>
        </p:txBody>
      </p:sp>
    </p:spTree>
    <p:extLst>
      <p:ext uri="{BB962C8B-B14F-4D97-AF65-F5344CB8AC3E}">
        <p14:creationId xmlns:p14="http://schemas.microsoft.com/office/powerpoint/2010/main" val="84797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A01E8-AA3B-41EE-A03A-0C75406C4D6E}"/>
              </a:ext>
            </a:extLst>
          </p:cNvPr>
          <p:cNvSpPr>
            <a:spLocks noGrp="1"/>
          </p:cNvSpPr>
          <p:nvPr>
            <p:ph type="title"/>
          </p:nvPr>
        </p:nvSpPr>
        <p:spPr/>
        <p:txBody>
          <a:bodyPr/>
          <a:lstStyle/>
          <a:p>
            <a:r>
              <a:rPr lang="en-US" b="1" dirty="0"/>
              <a:t>Jigsaw </a:t>
            </a:r>
            <a:endParaRPr lang="en-US" dirty="0"/>
          </a:p>
        </p:txBody>
      </p:sp>
      <p:pic>
        <p:nvPicPr>
          <p:cNvPr id="8194" name="Picture 2" descr="White Jigsaw Puzzle Pieces Background With Shadow 3d Rendering Stock Photo  - Download Image Now - iStock">
            <a:extLst>
              <a:ext uri="{FF2B5EF4-FFF2-40B4-BE49-F238E27FC236}">
                <a16:creationId xmlns:a16="http://schemas.microsoft.com/office/drawing/2014/main" id="{09015C7F-A7DE-45A4-BEC6-4DFAB340ACF7}"/>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9467682" y="401271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D2FD4D3-9DBB-422C-AE55-35E1134B6EC0}"/>
              </a:ext>
            </a:extLst>
          </p:cNvPr>
          <p:cNvSpPr>
            <a:spLocks noGrp="1"/>
          </p:cNvSpPr>
          <p:nvPr>
            <p:ph idx="1"/>
          </p:nvPr>
        </p:nvSpPr>
        <p:spPr>
          <a:xfrm>
            <a:off x="581193" y="2055043"/>
            <a:ext cx="8886490" cy="4562573"/>
          </a:xfrm>
        </p:spPr>
        <p:txBody>
          <a:bodyPr>
            <a:normAutofit/>
          </a:bodyPr>
          <a:lstStyle/>
          <a:p>
            <a:r>
              <a:rPr lang="en-US" dirty="0"/>
              <a:t>Identify a learning module that can be broken into parts (example: students need to read four different research papers about the same or a similar topic).</a:t>
            </a:r>
          </a:p>
          <a:p>
            <a:r>
              <a:rPr lang="en-US" dirty="0"/>
              <a:t>Form small groups and have each group focus on one of the parts (e.g., each group reads one of the four papers). This can be completed asynchronously.</a:t>
            </a:r>
          </a:p>
          <a:p>
            <a:r>
              <a:rPr lang="en-US" dirty="0"/>
              <a:t>During class, allow the groups to discuss their part with the goal of being able to explain it to other classmates.</a:t>
            </a:r>
          </a:p>
          <a:p>
            <a:r>
              <a:rPr lang="en-US" dirty="0"/>
              <a:t>Reform the groups so that each new group has one member that focused on a different part. Each group member now explains their part to the new group.</a:t>
            </a:r>
          </a:p>
          <a:p>
            <a:r>
              <a:rPr lang="en-US" dirty="0"/>
              <a:t>Provide the new groups with a problem to solve that requires the integration of the different parts. </a:t>
            </a:r>
          </a:p>
          <a:p>
            <a:pPr lvl="1"/>
            <a:r>
              <a:rPr lang="en-US" dirty="0"/>
              <a:t>Note: Make sure to only use this model for material that sensibly breaks into complementary or dependent parts. Otherwise, students may find little motivation to learn the other parts from their classmates. </a:t>
            </a:r>
          </a:p>
        </p:txBody>
      </p:sp>
    </p:spTree>
    <p:extLst>
      <p:ext uri="{BB962C8B-B14F-4D97-AF65-F5344CB8AC3E}">
        <p14:creationId xmlns:p14="http://schemas.microsoft.com/office/powerpoint/2010/main" val="354141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0A7A9-4809-434D-A93A-3F9882DEAEC4}"/>
              </a:ext>
            </a:extLst>
          </p:cNvPr>
          <p:cNvSpPr>
            <a:spLocks noGrp="1"/>
          </p:cNvSpPr>
          <p:nvPr>
            <p:ph type="title"/>
          </p:nvPr>
        </p:nvSpPr>
        <p:spPr/>
        <p:txBody>
          <a:bodyPr/>
          <a:lstStyle/>
          <a:p>
            <a:r>
              <a:rPr lang="en-US" dirty="0"/>
              <a:t>Escape rooms</a:t>
            </a:r>
          </a:p>
        </p:txBody>
      </p:sp>
      <p:pic>
        <p:nvPicPr>
          <p:cNvPr id="4" name="Picture 3">
            <a:extLst>
              <a:ext uri="{FF2B5EF4-FFF2-40B4-BE49-F238E27FC236}">
                <a16:creationId xmlns:a16="http://schemas.microsoft.com/office/drawing/2014/main" id="{E0AD7FA1-A9C3-41E6-A441-B660FB89E20B}"/>
              </a:ext>
            </a:extLst>
          </p:cNvPr>
          <p:cNvPicPr>
            <a:picLocks noChangeAspect="1"/>
          </p:cNvPicPr>
          <p:nvPr/>
        </p:nvPicPr>
        <p:blipFill>
          <a:blip r:embed="rId3"/>
          <a:stretch>
            <a:fillRect/>
          </a:stretch>
        </p:blipFill>
        <p:spPr>
          <a:xfrm>
            <a:off x="581192" y="2103669"/>
            <a:ext cx="7943048" cy="4322804"/>
          </a:xfrm>
          <a:prstGeom prst="rect">
            <a:avLst/>
          </a:prstGeom>
        </p:spPr>
      </p:pic>
      <p:sp>
        <p:nvSpPr>
          <p:cNvPr id="5" name="Rectangle 4">
            <a:extLst>
              <a:ext uri="{FF2B5EF4-FFF2-40B4-BE49-F238E27FC236}">
                <a16:creationId xmlns:a16="http://schemas.microsoft.com/office/drawing/2014/main" id="{C513C503-D2F4-480B-AB74-0026763634CA}"/>
              </a:ext>
            </a:extLst>
          </p:cNvPr>
          <p:cNvSpPr/>
          <p:nvPr/>
        </p:nvSpPr>
        <p:spPr>
          <a:xfrm>
            <a:off x="8625840" y="5423214"/>
            <a:ext cx="3261360" cy="1200329"/>
          </a:xfrm>
          <a:prstGeom prst="rect">
            <a:avLst/>
          </a:prstGeom>
        </p:spPr>
        <p:txBody>
          <a:bodyPr wrap="square">
            <a:spAutoFit/>
          </a:bodyPr>
          <a:lstStyle/>
          <a:p>
            <a:r>
              <a:rPr lang="en-US" dirty="0"/>
              <a:t>https://docs.google.com/forms/d/e/1FAIpQLSflNxNM0jzbZJjUqOcXkwhGTfii4CM_CA3kCxImbY8c3AABEA/viewform</a:t>
            </a:r>
          </a:p>
        </p:txBody>
      </p:sp>
    </p:spTree>
    <p:extLst>
      <p:ext uri="{BB962C8B-B14F-4D97-AF65-F5344CB8AC3E}">
        <p14:creationId xmlns:p14="http://schemas.microsoft.com/office/powerpoint/2010/main" val="273472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D792-7212-49F7-ADA5-C9870F9C1CB5}"/>
              </a:ext>
            </a:extLst>
          </p:cNvPr>
          <p:cNvSpPr>
            <a:spLocks noGrp="1"/>
          </p:cNvSpPr>
          <p:nvPr>
            <p:ph type="title"/>
          </p:nvPr>
        </p:nvSpPr>
        <p:spPr/>
        <p:txBody>
          <a:bodyPr/>
          <a:lstStyle/>
          <a:p>
            <a:r>
              <a:rPr lang="en-US" b="1" dirty="0"/>
              <a:t>Two-stage “exam” </a:t>
            </a:r>
            <a:endParaRPr lang="en-US" dirty="0"/>
          </a:p>
        </p:txBody>
      </p:sp>
      <p:sp>
        <p:nvSpPr>
          <p:cNvPr id="3" name="Content Placeholder 2">
            <a:extLst>
              <a:ext uri="{FF2B5EF4-FFF2-40B4-BE49-F238E27FC236}">
                <a16:creationId xmlns:a16="http://schemas.microsoft.com/office/drawing/2014/main" id="{DE67FC8C-6FCC-4460-9596-E38C821F3B4D}"/>
              </a:ext>
            </a:extLst>
          </p:cNvPr>
          <p:cNvSpPr>
            <a:spLocks noGrp="1"/>
          </p:cNvSpPr>
          <p:nvPr>
            <p:ph idx="1"/>
          </p:nvPr>
        </p:nvSpPr>
        <p:spPr/>
        <p:txBody>
          <a:bodyPr>
            <a:normAutofit/>
          </a:bodyPr>
          <a:lstStyle/>
          <a:p>
            <a:r>
              <a:rPr lang="en-US" dirty="0"/>
              <a:t>Students complete an exam (or exam-like questions) individually, keep a copy of their responses, and submit another copy to the instructor. This can be completed asynchronously, think flipped classroom.</a:t>
            </a:r>
          </a:p>
          <a:p>
            <a:r>
              <a:rPr lang="en-US" dirty="0"/>
              <a:t>Students are put into small groups, complete the same or similar exam, and submit their answers together. </a:t>
            </a:r>
          </a:p>
          <a:p>
            <a:r>
              <a:rPr lang="en-US" dirty="0"/>
              <a:t>It is not necessary that these “exams” be graded or worth a significant portion of a student’s grade. This could be used simply as a learning activity. </a:t>
            </a:r>
          </a:p>
          <a:p>
            <a:pPr lvl="1"/>
            <a:r>
              <a:rPr lang="en-US" dirty="0"/>
              <a:t>If you do decide to grade this activity, it is recommended that the individual portion count for 85-90% of the grade and the group portion count for the rest, if the student’s individual score is higher than their group score, their grade will be based solely on their individual score. </a:t>
            </a:r>
          </a:p>
        </p:txBody>
      </p:sp>
    </p:spTree>
    <p:extLst>
      <p:ext uri="{BB962C8B-B14F-4D97-AF65-F5344CB8AC3E}">
        <p14:creationId xmlns:p14="http://schemas.microsoft.com/office/powerpoint/2010/main" val="380037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5859-AD0D-4EB8-A898-04F3C97E64AA}"/>
              </a:ext>
            </a:extLst>
          </p:cNvPr>
          <p:cNvSpPr>
            <a:spLocks noGrp="1"/>
          </p:cNvSpPr>
          <p:nvPr>
            <p:ph type="title"/>
          </p:nvPr>
        </p:nvSpPr>
        <p:spPr/>
        <p:txBody>
          <a:bodyPr/>
          <a:lstStyle/>
          <a:p>
            <a:r>
              <a:rPr lang="en-US" dirty="0"/>
              <a:t>Create a game or trivia</a:t>
            </a:r>
          </a:p>
        </p:txBody>
      </p:sp>
      <p:sp>
        <p:nvSpPr>
          <p:cNvPr id="3" name="Content Placeholder 2">
            <a:extLst>
              <a:ext uri="{FF2B5EF4-FFF2-40B4-BE49-F238E27FC236}">
                <a16:creationId xmlns:a16="http://schemas.microsoft.com/office/drawing/2014/main" id="{85B2EF04-8C62-4A05-ADD7-13441999E797}"/>
              </a:ext>
            </a:extLst>
          </p:cNvPr>
          <p:cNvSpPr>
            <a:spLocks noGrp="1"/>
          </p:cNvSpPr>
          <p:nvPr>
            <p:ph sz="half" idx="1"/>
          </p:nvPr>
        </p:nvSpPr>
        <p:spPr/>
        <p:txBody>
          <a:bodyPr/>
          <a:lstStyle/>
          <a:p>
            <a:r>
              <a:rPr lang="en-US" dirty="0"/>
              <a:t>Create a Kahoot or Quizizz (or any other virtual gaming platform) that is tied to a learning objective. </a:t>
            </a:r>
          </a:p>
          <a:p>
            <a:r>
              <a:rPr lang="en-US" dirty="0"/>
              <a:t>Divide the class into breakout rooms and allow them to compete in the game in small groups. </a:t>
            </a:r>
          </a:p>
          <a:p>
            <a:r>
              <a:rPr lang="en-US" dirty="0"/>
              <a:t>The smaller the group the more likely each student will have a chance to answer and participate. </a:t>
            </a:r>
          </a:p>
          <a:p>
            <a:endParaRPr lang="en-US" dirty="0"/>
          </a:p>
        </p:txBody>
      </p:sp>
      <p:pic>
        <p:nvPicPr>
          <p:cNvPr id="6146" name="Picture 2" descr="Four Election 2020 Kahoots! to engage your students | PBS NewsHour Extra">
            <a:extLst>
              <a:ext uri="{FF2B5EF4-FFF2-40B4-BE49-F238E27FC236}">
                <a16:creationId xmlns:a16="http://schemas.microsoft.com/office/drawing/2014/main" id="{A801F816-D2F4-42AE-AA59-0A6BAD5F3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3730" y="2228003"/>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Quizizz — Create Student-Paced Gamified Quizzes | Profweb">
            <a:extLst>
              <a:ext uri="{FF2B5EF4-FFF2-40B4-BE49-F238E27FC236}">
                <a16:creationId xmlns:a16="http://schemas.microsoft.com/office/drawing/2014/main" id="{303F22B1-E581-470D-8CF1-100CEA063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455163"/>
            <a:ext cx="295275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25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fade">
                                      <p:cBhvr>
                                        <p:cTn id="22" dur="500"/>
                                        <p:tgtEl>
                                          <p:spTgt spid="61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8"/>
                                        </p:tgtEl>
                                        <p:attrNameLst>
                                          <p:attrName>style.visibility</p:attrName>
                                        </p:attrNameLst>
                                      </p:cBhvr>
                                      <p:to>
                                        <p:strVal val="visible"/>
                                      </p:to>
                                    </p:set>
                                    <p:animEffect transition="in" filter="fade">
                                      <p:cBhvr>
                                        <p:cTn id="2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E9363-4F57-46A1-B09B-8B2A66D623B0}"/>
              </a:ext>
            </a:extLst>
          </p:cNvPr>
          <p:cNvSpPr>
            <a:spLocks noGrp="1"/>
          </p:cNvSpPr>
          <p:nvPr>
            <p:ph type="title"/>
          </p:nvPr>
        </p:nvSpPr>
        <p:spPr/>
        <p:txBody>
          <a:bodyPr/>
          <a:lstStyle/>
          <a:p>
            <a:r>
              <a:rPr lang="en-US" b="1" dirty="0"/>
              <a:t>Think-Pair-Share</a:t>
            </a:r>
            <a:endParaRPr lang="en-US" dirty="0"/>
          </a:p>
        </p:txBody>
      </p:sp>
      <p:sp>
        <p:nvSpPr>
          <p:cNvPr id="3" name="Content Placeholder 2">
            <a:extLst>
              <a:ext uri="{FF2B5EF4-FFF2-40B4-BE49-F238E27FC236}">
                <a16:creationId xmlns:a16="http://schemas.microsoft.com/office/drawing/2014/main" id="{0B7804FE-B1DA-40DA-9A25-864BB5D9F7CE}"/>
              </a:ext>
            </a:extLst>
          </p:cNvPr>
          <p:cNvSpPr>
            <a:spLocks noGrp="1"/>
          </p:cNvSpPr>
          <p:nvPr>
            <p:ph idx="1"/>
          </p:nvPr>
        </p:nvSpPr>
        <p:spPr/>
        <p:txBody>
          <a:bodyPr>
            <a:normAutofit/>
          </a:bodyPr>
          <a:lstStyle/>
          <a:p>
            <a:r>
              <a:rPr lang="en-US" dirty="0"/>
              <a:t>Propose a question and allow students to </a:t>
            </a:r>
            <a:r>
              <a:rPr lang="en-US" i="1" dirty="0"/>
              <a:t>think </a:t>
            </a:r>
            <a:r>
              <a:rPr lang="en-US" dirty="0"/>
              <a:t>independently for some time.</a:t>
            </a:r>
          </a:p>
          <a:p>
            <a:r>
              <a:rPr lang="en-US" dirty="0"/>
              <a:t>Create breakout rooms with two students in each room and ask the students to discuss in </a:t>
            </a:r>
            <a:r>
              <a:rPr lang="en-US" i="1" dirty="0"/>
              <a:t>pairs</a:t>
            </a:r>
            <a:r>
              <a:rPr lang="en-US" dirty="0"/>
              <a:t>. </a:t>
            </a:r>
          </a:p>
          <a:p>
            <a:r>
              <a:rPr lang="en-US" dirty="0"/>
              <a:t>Help students to decide who speaks first and who will be the reporter using an equitable prompt such as selecting the person: whose first name is closest to the end of the alphabet, whose birthday is coming up the soonest, whose hometown is closest to campus, etc.</a:t>
            </a:r>
          </a:p>
          <a:p>
            <a:r>
              <a:rPr lang="en-US" dirty="0"/>
              <a:t>Close breakout rooms and ask all or some reporters to </a:t>
            </a:r>
            <a:r>
              <a:rPr lang="en-US" i="1" dirty="0"/>
              <a:t>share </a:t>
            </a:r>
            <a:r>
              <a:rPr lang="en-US" dirty="0"/>
              <a:t>what they discussed in their pair. </a:t>
            </a:r>
          </a:p>
        </p:txBody>
      </p:sp>
    </p:spTree>
    <p:extLst>
      <p:ext uri="{BB962C8B-B14F-4D97-AF65-F5344CB8AC3E}">
        <p14:creationId xmlns:p14="http://schemas.microsoft.com/office/powerpoint/2010/main" val="234409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0A6E2-F104-472F-9DC9-763F11F45A27}"/>
              </a:ext>
            </a:extLst>
          </p:cNvPr>
          <p:cNvSpPr>
            <a:spLocks noGrp="1"/>
          </p:cNvSpPr>
          <p:nvPr>
            <p:ph type="title"/>
          </p:nvPr>
        </p:nvSpPr>
        <p:spPr/>
        <p:txBody>
          <a:bodyPr/>
          <a:lstStyle/>
          <a:p>
            <a:r>
              <a:rPr lang="en-US" dirty="0"/>
              <a:t>Project based learning</a:t>
            </a:r>
          </a:p>
        </p:txBody>
      </p:sp>
      <p:sp>
        <p:nvSpPr>
          <p:cNvPr id="4" name="Content Placeholder 3">
            <a:extLst>
              <a:ext uri="{FF2B5EF4-FFF2-40B4-BE49-F238E27FC236}">
                <a16:creationId xmlns:a16="http://schemas.microsoft.com/office/drawing/2014/main" id="{93F89899-58B4-4ACC-9F8F-680510808181}"/>
              </a:ext>
            </a:extLst>
          </p:cNvPr>
          <p:cNvSpPr>
            <a:spLocks noGrp="1"/>
          </p:cNvSpPr>
          <p:nvPr>
            <p:ph sz="half" idx="1"/>
          </p:nvPr>
        </p:nvSpPr>
        <p:spPr/>
        <p:txBody>
          <a:bodyPr/>
          <a:lstStyle/>
          <a:p>
            <a:r>
              <a:rPr lang="en-US" dirty="0"/>
              <a:t>Separate the class into teams and assign each team a project.</a:t>
            </a:r>
          </a:p>
          <a:p>
            <a:r>
              <a:rPr lang="en-US" dirty="0"/>
              <a:t>Allow the students to work together in their teams while managing their progress. </a:t>
            </a:r>
          </a:p>
          <a:p>
            <a:r>
              <a:rPr lang="en-US" dirty="0"/>
              <a:t>This could be used as a single class option or a longer term project that spans over several class meetings. </a:t>
            </a:r>
          </a:p>
        </p:txBody>
      </p:sp>
      <p:pic>
        <p:nvPicPr>
          <p:cNvPr id="5124" name="Picture 4" descr="MzTeachuh: Problems VS Projects Tweets of the Day 1/16/14">
            <a:extLst>
              <a:ext uri="{FF2B5EF4-FFF2-40B4-BE49-F238E27FC236}">
                <a16:creationId xmlns:a16="http://schemas.microsoft.com/office/drawing/2014/main" id="{DF4FF06F-344E-4301-B658-635603361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160" y="1855150"/>
            <a:ext cx="6035040" cy="4494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96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fade">
                                      <p:cBhvr>
                                        <p:cTn id="2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52B50B-FD57-4625-8AB1-B388ED8039DD}"/>
              </a:ext>
            </a:extLst>
          </p:cNvPr>
          <p:cNvSpPr>
            <a:spLocks noGrp="1"/>
          </p:cNvSpPr>
          <p:nvPr>
            <p:ph type="title"/>
          </p:nvPr>
        </p:nvSpPr>
        <p:spPr/>
        <p:txBody>
          <a:bodyPr/>
          <a:lstStyle/>
          <a:p>
            <a:r>
              <a:rPr lang="en-US" dirty="0"/>
              <a:t>Keep in mind</a:t>
            </a:r>
          </a:p>
        </p:txBody>
      </p:sp>
      <p:sp>
        <p:nvSpPr>
          <p:cNvPr id="6" name="Text Placeholder 5">
            <a:extLst>
              <a:ext uri="{FF2B5EF4-FFF2-40B4-BE49-F238E27FC236}">
                <a16:creationId xmlns:a16="http://schemas.microsoft.com/office/drawing/2014/main" id="{D7B27886-949E-4D66-9304-522600528D8C}"/>
              </a:ext>
            </a:extLst>
          </p:cNvPr>
          <p:cNvSpPr>
            <a:spLocks noGrp="1"/>
          </p:cNvSpPr>
          <p:nvPr>
            <p:ph type="body" idx="1"/>
          </p:nvPr>
        </p:nvSpPr>
        <p:spPr/>
        <p:txBody>
          <a:bodyPr/>
          <a:lstStyle/>
          <a:p>
            <a:r>
              <a:rPr lang="en-US" dirty="0"/>
              <a:t>Some best practices to consider</a:t>
            </a:r>
          </a:p>
        </p:txBody>
      </p:sp>
      <p:pic>
        <p:nvPicPr>
          <p:cNvPr id="7" name="Picture 6" descr="A close up of a logo&#10;&#10;Description automatically generated">
            <a:extLst>
              <a:ext uri="{FF2B5EF4-FFF2-40B4-BE49-F238E27FC236}">
                <a16:creationId xmlns:a16="http://schemas.microsoft.com/office/drawing/2014/main" id="{B8BFD197-160D-4F10-97B9-D060C723165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36881" y="5141973"/>
            <a:ext cx="11272520" cy="1250360"/>
          </a:xfrm>
          <a:prstGeom prst="rect">
            <a:avLst/>
          </a:prstGeom>
        </p:spPr>
      </p:pic>
    </p:spTree>
    <p:extLst>
      <p:ext uri="{BB962C8B-B14F-4D97-AF65-F5344CB8AC3E}">
        <p14:creationId xmlns:p14="http://schemas.microsoft.com/office/powerpoint/2010/main" val="4149271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C425F-BEDE-41FD-B7FF-C8F97AE9A432}"/>
              </a:ext>
            </a:extLst>
          </p:cNvPr>
          <p:cNvSpPr>
            <a:spLocks noGrp="1"/>
          </p:cNvSpPr>
          <p:nvPr>
            <p:ph type="title"/>
          </p:nvPr>
        </p:nvSpPr>
        <p:spPr/>
        <p:txBody>
          <a:bodyPr/>
          <a:lstStyle/>
          <a:p>
            <a:r>
              <a:rPr lang="en-US" dirty="0"/>
              <a:t>practices to consider</a:t>
            </a:r>
          </a:p>
        </p:txBody>
      </p:sp>
      <p:sp>
        <p:nvSpPr>
          <p:cNvPr id="3" name="Content Placeholder 2">
            <a:extLst>
              <a:ext uri="{FF2B5EF4-FFF2-40B4-BE49-F238E27FC236}">
                <a16:creationId xmlns:a16="http://schemas.microsoft.com/office/drawing/2014/main" id="{DDA375FE-86DF-4898-A02D-9454C9C56FB1}"/>
              </a:ext>
            </a:extLst>
          </p:cNvPr>
          <p:cNvSpPr>
            <a:spLocks noGrp="1"/>
          </p:cNvSpPr>
          <p:nvPr>
            <p:ph idx="1"/>
          </p:nvPr>
        </p:nvSpPr>
        <p:spPr/>
        <p:txBody>
          <a:bodyPr/>
          <a:lstStyle/>
          <a:p>
            <a:r>
              <a:rPr lang="en-US" b="1" dirty="0"/>
              <a:t>Have a plan. </a:t>
            </a:r>
            <a:r>
              <a:rPr lang="en-US" dirty="0"/>
              <a:t>Don’t attempt to do a breakout activity without some idea of how you want it structured and what outcome you would like to achieve. </a:t>
            </a:r>
            <a:endParaRPr lang="en-US" b="1" dirty="0"/>
          </a:p>
          <a:p>
            <a:r>
              <a:rPr lang="en-US" b="1" dirty="0"/>
              <a:t>Share instructions for the breakout activity where students can see them.</a:t>
            </a:r>
            <a:r>
              <a:rPr lang="en-US" dirty="0"/>
              <a:t> Use a shared document or post within the group activity, if possible</a:t>
            </a:r>
          </a:p>
          <a:p>
            <a:r>
              <a:rPr lang="en-US" b="1" dirty="0"/>
              <a:t>Assign a clear task for students to accomplish</a:t>
            </a:r>
            <a:r>
              <a:rPr lang="en-US" dirty="0"/>
              <a:t>, such as brainstorming, coming to a position on a set of questions, etc.</a:t>
            </a:r>
          </a:p>
          <a:p>
            <a:r>
              <a:rPr lang="en-US" b="1" dirty="0"/>
              <a:t>Assign roles to students. </a:t>
            </a:r>
            <a:r>
              <a:rPr lang="en-US" dirty="0"/>
              <a:t>Assigning roles will help students start the conversation and support equitable participation. (reporter, speaker, scribe…)</a:t>
            </a:r>
          </a:p>
          <a:p>
            <a:r>
              <a:rPr lang="en-US" b="1" dirty="0"/>
              <a:t>Teach students to share their screens and use other room features. </a:t>
            </a:r>
            <a:r>
              <a:rPr lang="en-US" dirty="0"/>
              <a:t>Make sure your students are comfortable using the platform before you attempt a breakout session. </a:t>
            </a:r>
          </a:p>
          <a:p>
            <a:endParaRPr lang="en-US" b="1" dirty="0"/>
          </a:p>
        </p:txBody>
      </p:sp>
    </p:spTree>
    <p:extLst>
      <p:ext uri="{BB962C8B-B14F-4D97-AF65-F5344CB8AC3E}">
        <p14:creationId xmlns:p14="http://schemas.microsoft.com/office/powerpoint/2010/main" val="233425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82266-D595-450D-97EF-B977CF747A9D}"/>
              </a:ext>
            </a:extLst>
          </p:cNvPr>
          <p:cNvSpPr>
            <a:spLocks noGrp="1"/>
          </p:cNvSpPr>
          <p:nvPr>
            <p:ph type="title"/>
          </p:nvPr>
        </p:nvSpPr>
        <p:spPr/>
        <p:txBody>
          <a:bodyPr/>
          <a:lstStyle/>
          <a:p>
            <a:r>
              <a:rPr lang="en-US" dirty="0"/>
              <a:t>A little review of engagement</a:t>
            </a:r>
          </a:p>
        </p:txBody>
      </p:sp>
      <p:sp>
        <p:nvSpPr>
          <p:cNvPr id="3" name="Content Placeholder 2">
            <a:extLst>
              <a:ext uri="{FF2B5EF4-FFF2-40B4-BE49-F238E27FC236}">
                <a16:creationId xmlns:a16="http://schemas.microsoft.com/office/drawing/2014/main" id="{02ADB5C2-3D48-4EBA-97D7-AC467EFAC44F}"/>
              </a:ext>
            </a:extLst>
          </p:cNvPr>
          <p:cNvSpPr>
            <a:spLocks noGrp="1"/>
          </p:cNvSpPr>
          <p:nvPr>
            <p:ph idx="1"/>
          </p:nvPr>
        </p:nvSpPr>
        <p:spPr/>
        <p:txBody>
          <a:bodyPr/>
          <a:lstStyle/>
          <a:p>
            <a:r>
              <a:rPr lang="en-US" dirty="0"/>
              <a:t>The Student Engagement Series, so far:</a:t>
            </a:r>
          </a:p>
          <a:p>
            <a:pPr lvl="1"/>
            <a:r>
              <a:rPr lang="en-US" dirty="0"/>
              <a:t>The Primacy/Recency Effect, When Learning Takes Place</a:t>
            </a:r>
          </a:p>
          <a:p>
            <a:pPr lvl="1"/>
            <a:r>
              <a:rPr lang="en-US" dirty="0"/>
              <a:t>Increase Student Engagement by Leveraging the Learning Management System</a:t>
            </a:r>
          </a:p>
          <a:p>
            <a:pPr lvl="1"/>
            <a:r>
              <a:rPr lang="en-US" dirty="0"/>
              <a:t>Improve Student Engagement with Less Technology</a:t>
            </a:r>
          </a:p>
          <a:p>
            <a:pPr lvl="1"/>
            <a:r>
              <a:rPr lang="en-US" dirty="0"/>
              <a:t>Breakout Rooms for Student Engagement</a:t>
            </a:r>
          </a:p>
        </p:txBody>
      </p:sp>
    </p:spTree>
    <p:extLst>
      <p:ext uri="{BB962C8B-B14F-4D97-AF65-F5344CB8AC3E}">
        <p14:creationId xmlns:p14="http://schemas.microsoft.com/office/powerpoint/2010/main" val="65116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F6AC07-8DDE-4E45-A669-861CEC5F3899}"/>
              </a:ext>
            </a:extLst>
          </p:cNvPr>
          <p:cNvSpPr>
            <a:spLocks noGrp="1"/>
          </p:cNvSpPr>
          <p:nvPr>
            <p:ph type="title"/>
          </p:nvPr>
        </p:nvSpPr>
        <p:spPr/>
        <p:txBody>
          <a:bodyPr/>
          <a:lstStyle/>
          <a:p>
            <a:r>
              <a:rPr lang="en-US" dirty="0"/>
              <a:t>Questions or comments?</a:t>
            </a:r>
          </a:p>
        </p:txBody>
      </p:sp>
      <p:sp>
        <p:nvSpPr>
          <p:cNvPr id="6" name="Text Placeholder 5">
            <a:extLst>
              <a:ext uri="{FF2B5EF4-FFF2-40B4-BE49-F238E27FC236}">
                <a16:creationId xmlns:a16="http://schemas.microsoft.com/office/drawing/2014/main" id="{D796CFFA-81BA-4260-8B9E-C3F8A119B237}"/>
              </a:ext>
            </a:extLst>
          </p:cNvPr>
          <p:cNvSpPr>
            <a:spLocks noGrp="1"/>
          </p:cNvSpPr>
          <p:nvPr>
            <p:ph type="body" sz="half" idx="2"/>
          </p:nvPr>
        </p:nvSpPr>
        <p:spPr/>
        <p:txBody>
          <a:bodyPr/>
          <a:lstStyle/>
          <a:p>
            <a:r>
              <a:rPr lang="en-US" dirty="0"/>
              <a:t>Thank You!</a:t>
            </a:r>
          </a:p>
        </p:txBody>
      </p:sp>
      <p:pic>
        <p:nvPicPr>
          <p:cNvPr id="9220" name="Picture 4" descr="Meme Maker - Thank you Team">
            <a:extLst>
              <a:ext uri="{FF2B5EF4-FFF2-40B4-BE49-F238E27FC236}">
                <a16:creationId xmlns:a16="http://schemas.microsoft.com/office/drawing/2014/main" id="{8715FD8C-7540-4D9E-9D67-CBD4366F3F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18" b="2735"/>
          <a:stretch/>
        </p:blipFill>
        <p:spPr bwMode="auto">
          <a:xfrm>
            <a:off x="3750076" y="1198881"/>
            <a:ext cx="4691848" cy="331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34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01318-CF11-4A8C-9D68-D31993310C68}"/>
              </a:ext>
            </a:extLst>
          </p:cNvPr>
          <p:cNvSpPr>
            <a:spLocks noGrp="1"/>
          </p:cNvSpPr>
          <p:nvPr>
            <p:ph type="title"/>
          </p:nvPr>
        </p:nvSpPr>
        <p:spPr/>
        <p:txBody>
          <a:bodyPr/>
          <a:lstStyle/>
          <a:p>
            <a:r>
              <a:rPr lang="en-US" dirty="0"/>
              <a:t>Session topics</a:t>
            </a:r>
          </a:p>
        </p:txBody>
      </p:sp>
      <p:sp>
        <p:nvSpPr>
          <p:cNvPr id="3" name="Content Placeholder 2">
            <a:extLst>
              <a:ext uri="{FF2B5EF4-FFF2-40B4-BE49-F238E27FC236}">
                <a16:creationId xmlns:a16="http://schemas.microsoft.com/office/drawing/2014/main" id="{2E2F7068-5325-4EBD-B913-02F09EBD17F0}"/>
              </a:ext>
            </a:extLst>
          </p:cNvPr>
          <p:cNvSpPr>
            <a:spLocks noGrp="1"/>
          </p:cNvSpPr>
          <p:nvPr>
            <p:ph idx="1"/>
          </p:nvPr>
        </p:nvSpPr>
        <p:spPr/>
        <p:txBody>
          <a:bodyPr/>
          <a:lstStyle/>
          <a:p>
            <a:r>
              <a:rPr lang="en-US" dirty="0"/>
              <a:t>Benefits of Group Work</a:t>
            </a:r>
          </a:p>
          <a:p>
            <a:r>
              <a:rPr lang="en-US" dirty="0"/>
              <a:t>Platform Options for Breakout Rooms</a:t>
            </a:r>
          </a:p>
          <a:p>
            <a:r>
              <a:rPr lang="en-US" dirty="0"/>
              <a:t>Strategies &amp; Activities for Groups</a:t>
            </a:r>
          </a:p>
          <a:p>
            <a:r>
              <a:rPr lang="en-US" dirty="0"/>
              <a:t>Some Things to Keep in Mind</a:t>
            </a:r>
          </a:p>
          <a:p>
            <a:endParaRPr lang="en-US" dirty="0"/>
          </a:p>
        </p:txBody>
      </p:sp>
    </p:spTree>
    <p:extLst>
      <p:ext uri="{BB962C8B-B14F-4D97-AF65-F5344CB8AC3E}">
        <p14:creationId xmlns:p14="http://schemas.microsoft.com/office/powerpoint/2010/main" val="6996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3563EE-FF22-4E8A-B79E-A19CA3966519}"/>
              </a:ext>
            </a:extLst>
          </p:cNvPr>
          <p:cNvSpPr>
            <a:spLocks noGrp="1"/>
          </p:cNvSpPr>
          <p:nvPr>
            <p:ph type="title"/>
          </p:nvPr>
        </p:nvSpPr>
        <p:spPr/>
        <p:txBody>
          <a:bodyPr/>
          <a:lstStyle/>
          <a:p>
            <a:r>
              <a:rPr lang="en-US" dirty="0"/>
              <a:t>Benefits of group work</a:t>
            </a:r>
          </a:p>
        </p:txBody>
      </p:sp>
      <p:sp>
        <p:nvSpPr>
          <p:cNvPr id="5" name="Content Placeholder 4">
            <a:extLst>
              <a:ext uri="{FF2B5EF4-FFF2-40B4-BE49-F238E27FC236}">
                <a16:creationId xmlns:a16="http://schemas.microsoft.com/office/drawing/2014/main" id="{95EF47F6-F19E-4731-8350-8CB3044166AA}"/>
              </a:ext>
            </a:extLst>
          </p:cNvPr>
          <p:cNvSpPr>
            <a:spLocks noGrp="1"/>
          </p:cNvSpPr>
          <p:nvPr>
            <p:ph sz="half" idx="1"/>
          </p:nvPr>
        </p:nvSpPr>
        <p:spPr/>
        <p:txBody>
          <a:bodyPr/>
          <a:lstStyle/>
          <a:p>
            <a:r>
              <a:rPr lang="en-US" dirty="0"/>
              <a:t>Exposes students to a variety of perspectives</a:t>
            </a:r>
          </a:p>
          <a:p>
            <a:r>
              <a:rPr lang="en-US" dirty="0"/>
              <a:t>Helps students improve their negotiating skills</a:t>
            </a:r>
          </a:p>
          <a:p>
            <a:r>
              <a:rPr lang="en-US" dirty="0"/>
              <a:t>Students learn to teach others </a:t>
            </a:r>
          </a:p>
          <a:p>
            <a:r>
              <a:rPr lang="en-US" dirty="0"/>
              <a:t>Boosts critical thinking skills, active learning and independent thinking</a:t>
            </a:r>
          </a:p>
          <a:p>
            <a:endParaRPr lang="en-US" dirty="0"/>
          </a:p>
        </p:txBody>
      </p:sp>
      <p:sp>
        <p:nvSpPr>
          <p:cNvPr id="6" name="Content Placeholder 5">
            <a:extLst>
              <a:ext uri="{FF2B5EF4-FFF2-40B4-BE49-F238E27FC236}">
                <a16:creationId xmlns:a16="http://schemas.microsoft.com/office/drawing/2014/main" id="{DF05B223-4B9C-4C2A-A97D-ABBBCD533308}"/>
              </a:ext>
            </a:extLst>
          </p:cNvPr>
          <p:cNvSpPr>
            <a:spLocks noGrp="1"/>
          </p:cNvSpPr>
          <p:nvPr>
            <p:ph sz="half" idx="2"/>
          </p:nvPr>
        </p:nvSpPr>
        <p:spPr/>
        <p:txBody>
          <a:bodyPr/>
          <a:lstStyle/>
          <a:p>
            <a:r>
              <a:rPr lang="en-US" dirty="0"/>
              <a:t>Engages students in proactive collaboration</a:t>
            </a:r>
          </a:p>
          <a:p>
            <a:r>
              <a:rPr lang="en-US" dirty="0"/>
              <a:t>Improves social skills</a:t>
            </a:r>
          </a:p>
          <a:p>
            <a:r>
              <a:rPr lang="en-US" dirty="0"/>
              <a:t>Provides a deeper understanding of the material </a:t>
            </a:r>
          </a:p>
          <a:p>
            <a:r>
              <a:rPr lang="en-US" dirty="0"/>
              <a:t>Increases student engagement</a:t>
            </a:r>
          </a:p>
          <a:p>
            <a:endParaRPr lang="en-US" dirty="0"/>
          </a:p>
          <a:p>
            <a:endParaRPr lang="en-US" dirty="0"/>
          </a:p>
        </p:txBody>
      </p:sp>
      <p:pic>
        <p:nvPicPr>
          <p:cNvPr id="8" name="Picture 7">
            <a:extLst>
              <a:ext uri="{FF2B5EF4-FFF2-40B4-BE49-F238E27FC236}">
                <a16:creationId xmlns:a16="http://schemas.microsoft.com/office/drawing/2014/main" id="{1686AB87-BD09-44BB-97C2-317627C13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6560" y="354010"/>
            <a:ext cx="2727960" cy="2727960"/>
          </a:xfrm>
          <a:prstGeom prst="rect">
            <a:avLst/>
          </a:prstGeom>
        </p:spPr>
      </p:pic>
    </p:spTree>
    <p:extLst>
      <p:ext uri="{BB962C8B-B14F-4D97-AF65-F5344CB8AC3E}">
        <p14:creationId xmlns:p14="http://schemas.microsoft.com/office/powerpoint/2010/main" val="99884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83B558-6178-46D0-A2EA-F5622B94B754}"/>
              </a:ext>
            </a:extLst>
          </p:cNvPr>
          <p:cNvSpPr>
            <a:spLocks noGrp="1"/>
          </p:cNvSpPr>
          <p:nvPr>
            <p:ph type="title"/>
          </p:nvPr>
        </p:nvSpPr>
        <p:spPr/>
        <p:txBody>
          <a:bodyPr/>
          <a:lstStyle/>
          <a:p>
            <a:r>
              <a:rPr lang="en-US" dirty="0"/>
              <a:t>Options for breakout rooms</a:t>
            </a:r>
          </a:p>
        </p:txBody>
      </p:sp>
      <p:sp>
        <p:nvSpPr>
          <p:cNvPr id="5" name="Text Placeholder 4">
            <a:extLst>
              <a:ext uri="{FF2B5EF4-FFF2-40B4-BE49-F238E27FC236}">
                <a16:creationId xmlns:a16="http://schemas.microsoft.com/office/drawing/2014/main" id="{2D833DEA-CFCD-410B-B488-E6E4CA8EE006}"/>
              </a:ext>
            </a:extLst>
          </p:cNvPr>
          <p:cNvSpPr>
            <a:spLocks noGrp="1"/>
          </p:cNvSpPr>
          <p:nvPr>
            <p:ph type="body" idx="1"/>
          </p:nvPr>
        </p:nvSpPr>
        <p:spPr/>
        <p:txBody>
          <a:bodyPr/>
          <a:lstStyle/>
          <a:p>
            <a:r>
              <a:rPr lang="en-US" dirty="0"/>
              <a:t>Virtual meeting platforms</a:t>
            </a:r>
          </a:p>
        </p:txBody>
      </p:sp>
      <p:pic>
        <p:nvPicPr>
          <p:cNvPr id="6" name="Picture 5" descr="A close up of a logo&#10;&#10;Description automatically generated">
            <a:extLst>
              <a:ext uri="{FF2B5EF4-FFF2-40B4-BE49-F238E27FC236}">
                <a16:creationId xmlns:a16="http://schemas.microsoft.com/office/drawing/2014/main" id="{D1EE0ACC-2C2E-4891-AB2E-670910A056C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36881" y="5141973"/>
            <a:ext cx="11272520" cy="1250360"/>
          </a:xfrm>
          <a:prstGeom prst="rect">
            <a:avLst/>
          </a:prstGeom>
        </p:spPr>
      </p:pic>
    </p:spTree>
    <p:extLst>
      <p:ext uri="{BB962C8B-B14F-4D97-AF65-F5344CB8AC3E}">
        <p14:creationId xmlns:p14="http://schemas.microsoft.com/office/powerpoint/2010/main" val="2765366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9FE6-D23C-4D2C-927C-67F138253853}"/>
              </a:ext>
            </a:extLst>
          </p:cNvPr>
          <p:cNvSpPr>
            <a:spLocks noGrp="1"/>
          </p:cNvSpPr>
          <p:nvPr>
            <p:ph type="title"/>
          </p:nvPr>
        </p:nvSpPr>
        <p:spPr/>
        <p:txBody>
          <a:bodyPr/>
          <a:lstStyle/>
          <a:p>
            <a:r>
              <a:rPr lang="en-US" dirty="0"/>
              <a:t>Zoom breakout rooms</a:t>
            </a:r>
          </a:p>
        </p:txBody>
      </p:sp>
      <p:pic>
        <p:nvPicPr>
          <p:cNvPr id="6" name="Picture 5">
            <a:extLst>
              <a:ext uri="{FF2B5EF4-FFF2-40B4-BE49-F238E27FC236}">
                <a16:creationId xmlns:a16="http://schemas.microsoft.com/office/drawing/2014/main" id="{1B0AF03A-4F59-4909-9142-73BA39603DDA}"/>
              </a:ext>
            </a:extLst>
          </p:cNvPr>
          <p:cNvPicPr>
            <a:picLocks noChangeAspect="1"/>
          </p:cNvPicPr>
          <p:nvPr/>
        </p:nvPicPr>
        <p:blipFill>
          <a:blip r:embed="rId3"/>
          <a:stretch>
            <a:fillRect/>
          </a:stretch>
        </p:blipFill>
        <p:spPr>
          <a:xfrm>
            <a:off x="3887697" y="1914617"/>
            <a:ext cx="8014831" cy="4300975"/>
          </a:xfrm>
          <a:prstGeom prst="rect">
            <a:avLst/>
          </a:prstGeom>
        </p:spPr>
      </p:pic>
      <p:pic>
        <p:nvPicPr>
          <p:cNvPr id="1026" name="Picture 2" descr="Managing Breakout Rooms – Zoom Help Center">
            <a:extLst>
              <a:ext uri="{FF2B5EF4-FFF2-40B4-BE49-F238E27FC236}">
                <a16:creationId xmlns:a16="http://schemas.microsoft.com/office/drawing/2014/main" id="{B7DA9819-FBA4-43F9-8326-D1FEEADB43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93" y="4516408"/>
            <a:ext cx="2942265" cy="16119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oom Video Conferencing and its Unending Privacy and Security Issues: The  Full Timeline">
            <a:extLst>
              <a:ext uri="{FF2B5EF4-FFF2-40B4-BE49-F238E27FC236}">
                <a16:creationId xmlns:a16="http://schemas.microsoft.com/office/drawing/2014/main" id="{62E59BF6-ED71-413C-A0E1-52D7620B00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93" y="1985943"/>
            <a:ext cx="2942265" cy="1897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373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8A759-9601-4082-AA8F-36107A4656B8}"/>
              </a:ext>
            </a:extLst>
          </p:cNvPr>
          <p:cNvSpPr>
            <a:spLocks noGrp="1"/>
          </p:cNvSpPr>
          <p:nvPr>
            <p:ph type="title"/>
          </p:nvPr>
        </p:nvSpPr>
        <p:spPr/>
        <p:txBody>
          <a:bodyPr/>
          <a:lstStyle/>
          <a:p>
            <a:r>
              <a:rPr lang="en-US" dirty="0" err="1"/>
              <a:t>Ms</a:t>
            </a:r>
            <a:r>
              <a:rPr lang="en-US" dirty="0"/>
              <a:t> Teams</a:t>
            </a:r>
          </a:p>
        </p:txBody>
      </p:sp>
      <p:pic>
        <p:nvPicPr>
          <p:cNvPr id="4098" name="Picture 2" descr="Free Microsoft Teams Wiki &amp; Knowledge Base Software | Tettra">
            <a:extLst>
              <a:ext uri="{FF2B5EF4-FFF2-40B4-BE49-F238E27FC236}">
                <a16:creationId xmlns:a16="http://schemas.microsoft.com/office/drawing/2014/main" id="{71FC77AB-5EAD-4FEA-8CAA-9425279EC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36" y="2118337"/>
            <a:ext cx="289560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5.png">
            <a:extLst>
              <a:ext uri="{FF2B5EF4-FFF2-40B4-BE49-F238E27FC236}">
                <a16:creationId xmlns:a16="http://schemas.microsoft.com/office/drawing/2014/main" id="{32EB1AF1-9056-4609-9B28-637FE1B6B5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7309" y="1151923"/>
            <a:ext cx="9003455" cy="5245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362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19C1-97B5-4EBE-90F9-E24FEBB5A191}"/>
              </a:ext>
            </a:extLst>
          </p:cNvPr>
          <p:cNvSpPr>
            <a:spLocks noGrp="1"/>
          </p:cNvSpPr>
          <p:nvPr>
            <p:ph type="title"/>
          </p:nvPr>
        </p:nvSpPr>
        <p:spPr/>
        <p:txBody>
          <a:bodyPr/>
          <a:lstStyle/>
          <a:p>
            <a:r>
              <a:rPr lang="en-US" dirty="0"/>
              <a:t>Google meet</a:t>
            </a:r>
          </a:p>
        </p:txBody>
      </p:sp>
      <p:pic>
        <p:nvPicPr>
          <p:cNvPr id="2050" name="Picture 2" descr="Google Meet is Now Free For All Users">
            <a:extLst>
              <a:ext uri="{FF2B5EF4-FFF2-40B4-BE49-F238E27FC236}">
                <a16:creationId xmlns:a16="http://schemas.microsoft.com/office/drawing/2014/main" id="{03AE9874-FBFB-4B6A-96F9-E2275B7E8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03" y="2202222"/>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4040EF6-1383-441D-A576-3E1DF57BBDA6}"/>
              </a:ext>
            </a:extLst>
          </p:cNvPr>
          <p:cNvPicPr>
            <a:picLocks noChangeAspect="1"/>
          </p:cNvPicPr>
          <p:nvPr/>
        </p:nvPicPr>
        <p:blipFill rotWithShape="1">
          <a:blip r:embed="rId4"/>
          <a:srcRect t="9789"/>
          <a:stretch/>
        </p:blipFill>
        <p:spPr>
          <a:xfrm>
            <a:off x="3524166" y="1127164"/>
            <a:ext cx="8374690" cy="5212676"/>
          </a:xfrm>
          <a:prstGeom prst="rect">
            <a:avLst/>
          </a:prstGeom>
        </p:spPr>
      </p:pic>
    </p:spTree>
    <p:extLst>
      <p:ext uri="{BB962C8B-B14F-4D97-AF65-F5344CB8AC3E}">
        <p14:creationId xmlns:p14="http://schemas.microsoft.com/office/powerpoint/2010/main" val="2955624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4288-D8BF-4B79-BBC0-3C5A834433EE}"/>
              </a:ext>
            </a:extLst>
          </p:cNvPr>
          <p:cNvSpPr>
            <a:spLocks noGrp="1"/>
          </p:cNvSpPr>
          <p:nvPr>
            <p:ph type="title"/>
          </p:nvPr>
        </p:nvSpPr>
        <p:spPr/>
        <p:txBody>
          <a:bodyPr/>
          <a:lstStyle/>
          <a:p>
            <a:r>
              <a:rPr lang="en-US" dirty="0" err="1"/>
              <a:t>webex</a:t>
            </a:r>
            <a:endParaRPr lang="en-US" dirty="0"/>
          </a:p>
        </p:txBody>
      </p:sp>
      <p:pic>
        <p:nvPicPr>
          <p:cNvPr id="4" name="Picture 3">
            <a:extLst>
              <a:ext uri="{FF2B5EF4-FFF2-40B4-BE49-F238E27FC236}">
                <a16:creationId xmlns:a16="http://schemas.microsoft.com/office/drawing/2014/main" id="{63DDB379-F1E9-476E-87C2-8F1FA10F85B3}"/>
              </a:ext>
            </a:extLst>
          </p:cNvPr>
          <p:cNvPicPr>
            <a:picLocks noChangeAspect="1"/>
          </p:cNvPicPr>
          <p:nvPr/>
        </p:nvPicPr>
        <p:blipFill rotWithShape="1">
          <a:blip r:embed="rId3"/>
          <a:srcRect r="1580" b="1977"/>
          <a:stretch/>
        </p:blipFill>
        <p:spPr>
          <a:xfrm>
            <a:off x="3569675" y="983207"/>
            <a:ext cx="8405675" cy="4891586"/>
          </a:xfrm>
          <a:prstGeom prst="rect">
            <a:avLst/>
          </a:prstGeom>
        </p:spPr>
      </p:pic>
      <p:pic>
        <p:nvPicPr>
          <p:cNvPr id="3074" name="Picture 2" descr="A simple way to break into Cisco Webex Meeting Rooms!! | by Sriram Kesavan  | InfoSec Write-ups | Medium">
            <a:extLst>
              <a:ext uri="{FF2B5EF4-FFF2-40B4-BE49-F238E27FC236}">
                <a16:creationId xmlns:a16="http://schemas.microsoft.com/office/drawing/2014/main" id="{479D6551-E2A0-40D2-A2F2-9241199B3E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809" y="2057400"/>
            <a:ext cx="3324225"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772417"/>
      </p:ext>
    </p:extLst>
  </p:cSld>
  <p:clrMapOvr>
    <a:masterClrMapping/>
  </p:clrMapOvr>
</p:sld>
</file>

<file path=ppt/theme/theme1.xml><?xml version="1.0" encoding="utf-8"?>
<a:theme xmlns:a="http://schemas.openxmlformats.org/drawingml/2006/main" name="DividendVTI">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OUR.pptx" id="{C8B94E25-33BD-45D5-BF09-DFDE6F66F827}" vid="{3906A810-667D-48F7-952C-A904CEA9ED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Future forward</Template>
  <TotalTime>0</TotalTime>
  <Words>1059</Words>
  <Application>Microsoft Office PowerPoint</Application>
  <PresentationFormat>Widescreen</PresentationFormat>
  <Paragraphs>91</Paragraphs>
  <Slides>20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 2</vt:lpstr>
      <vt:lpstr>DividendVTI</vt:lpstr>
      <vt:lpstr>Breakout Rooms for student engagement</vt:lpstr>
      <vt:lpstr>A little review of engagement</vt:lpstr>
      <vt:lpstr>Session topics</vt:lpstr>
      <vt:lpstr>Benefits of group work</vt:lpstr>
      <vt:lpstr>Options for breakout rooms</vt:lpstr>
      <vt:lpstr>Zoom breakout rooms</vt:lpstr>
      <vt:lpstr>Ms Teams</vt:lpstr>
      <vt:lpstr>Google meet</vt:lpstr>
      <vt:lpstr>webex</vt:lpstr>
      <vt:lpstr>Breakout plan</vt:lpstr>
      <vt:lpstr>Round robin</vt:lpstr>
      <vt:lpstr>Jigsaw </vt:lpstr>
      <vt:lpstr>Escape rooms</vt:lpstr>
      <vt:lpstr>Two-stage “exam” </vt:lpstr>
      <vt:lpstr>Create a game or trivia</vt:lpstr>
      <vt:lpstr>Think-Pair-Share</vt:lpstr>
      <vt:lpstr>Project based learning</vt:lpstr>
      <vt:lpstr>Keep in mind</vt:lpstr>
      <vt:lpstr>practices to consider</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2020-11-09T17:43:33Z</dcterms:created>
  <dcterms:modified xsi:type="dcterms:W3CDTF">2020-11-12T18:10:35Z</dcterms:modified>
</cp:coreProperties>
</file>