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59" r:id="rId3"/>
    <p:sldId id="263" r:id="rId4"/>
    <p:sldId id="267" r:id="rId5"/>
    <p:sldId id="266" r:id="rId6"/>
    <p:sldId id="284" r:id="rId7"/>
    <p:sldId id="287" r:id="rId8"/>
    <p:sldId id="282" r:id="rId9"/>
    <p:sldId id="286" r:id="rId10"/>
    <p:sldId id="268" r:id="rId11"/>
    <p:sldId id="288" r:id="rId12"/>
    <p:sldId id="292" r:id="rId13"/>
    <p:sldId id="285" r:id="rId14"/>
    <p:sldId id="293" r:id="rId15"/>
    <p:sldId id="279" r:id="rId16"/>
    <p:sldId id="289" r:id="rId17"/>
    <p:sldId id="270" r:id="rId18"/>
    <p:sldId id="276" r:id="rId1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, Amy" initials="HA" lastIdx="10" clrIdx="0">
    <p:extLst>
      <p:ext uri="{19B8F6BF-5375-455C-9EA6-DF929625EA0E}">
        <p15:presenceInfo xmlns:p15="http://schemas.microsoft.com/office/powerpoint/2012/main" userId="S-1-5-21-1777954443-780945429-581009308-1548" providerId="AD"/>
      </p:ext>
    </p:extLst>
  </p:cmAuthor>
  <p:cmAuthor id="2" name="Murdock, Jamie" initials="MJ" lastIdx="1" clrIdx="1">
    <p:extLst>
      <p:ext uri="{19B8F6BF-5375-455C-9EA6-DF929625EA0E}">
        <p15:presenceInfo xmlns:p15="http://schemas.microsoft.com/office/powerpoint/2012/main" userId="S-1-5-21-1777954443-780945429-581009308-878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4F2984"/>
    <a:srgbClr val="FF9900"/>
    <a:srgbClr val="00C400"/>
    <a:srgbClr val="9966FF"/>
    <a:srgbClr val="00CC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161" autoAdjust="0"/>
  </p:normalViewPr>
  <p:slideViewPr>
    <p:cSldViewPr snapToGrid="0" snapToObjects="1">
      <p:cViewPr varScale="1">
        <p:scale>
          <a:sx n="75" d="100"/>
          <a:sy n="75" d="100"/>
        </p:scale>
        <p:origin x="26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D42A5-E07E-4128-9E53-7D969B99927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AF8F3-9B2E-4142-B62D-D677F711B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2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57F43A-0782-4344-9DC1-8034E98B4950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4E6764-766C-4C8E-BE20-748014FA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B09875-0503-4415-A536-15B8DC27A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EB1C4-FCAF-4F8E-A66A-81F1702FD6C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270ED48-B7FA-4095-AEF2-04DF8082E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447C0EA-8B98-4D6B-A825-6CCB4C11C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38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3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9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31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29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4/21/2015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93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funding is</a:t>
            </a:r>
            <a:r>
              <a:rPr lang="en-US" baseline="0" dirty="0"/>
              <a:t> extremely competitive and while funding rates differ depending on funding agency and funding program, they are typically in the 20 – 25% range. The good news is that there are things you can do to increase the competitiveness of your proposals and we are going to talk through those “best practices”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6764-766C-4C8E-BE20-748014FAB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0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4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6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0A531-920F-46B6-801A-D154BCBE2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5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2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8" name="Rectangle 16">
            <a:extLst>
              <a:ext uri="{FF2B5EF4-FFF2-40B4-BE49-F238E27FC236}">
                <a16:creationId xmlns:a16="http://schemas.microsoft.com/office/drawing/2014/main" id="{459BA9EC-3FF7-44EC-9EA0-C147CACE55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0129" name="Rectangle 17">
            <a:extLst>
              <a:ext uri="{FF2B5EF4-FFF2-40B4-BE49-F238E27FC236}">
                <a16:creationId xmlns:a16="http://schemas.microsoft.com/office/drawing/2014/main" id="{7E2D33F3-893B-49A4-B076-69695C7836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0130" name="Rectangle 18">
            <a:extLst>
              <a:ext uri="{FF2B5EF4-FFF2-40B4-BE49-F238E27FC236}">
                <a16:creationId xmlns:a16="http://schemas.microsoft.com/office/drawing/2014/main" id="{022D4BDE-31EB-4B1F-8D30-024678CD03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57A297-25DA-4E2C-BAB7-44199D986FB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6019800" cy="2209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6019800" cy="1752600"/>
          </a:xfr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37951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70A4-61DF-4F08-A5A1-652CC8E32DA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24F5-6B66-4B79-8ADF-231A3CC3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50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23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4F228-0736-3845-8DDA-425F0C1FA7B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F6DED-E907-594F-8636-FD1EFD6E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tech.edu/research/resources/research-toolkit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60F21A-617B-4338-9E32-03152C560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05722"/>
            <a:ext cx="3429000" cy="3276601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Best Practices in Proposal Development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4FB19BC-E441-4CFF-B4B6-384FE0D39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74882"/>
            <a:ext cx="2895600" cy="1071082"/>
          </a:xfrm>
        </p:spPr>
        <p:txBody>
          <a:bodyPr/>
          <a:lstStyle/>
          <a:p>
            <a:r>
              <a:rPr lang="en-US" altLang="en-US" sz="3400" b="1" dirty="0">
                <a:solidFill>
                  <a:srgbClr val="7030A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Research 101 Workshop: </a:t>
            </a:r>
            <a:endParaRPr lang="en-US" sz="3400" dirty="0">
              <a:solidFill>
                <a:srgbClr val="7030A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 descr="rectangle">
            <a:extLst>
              <a:ext uri="{FF2B5EF4-FFF2-40B4-BE49-F238E27FC236}">
                <a16:creationId xmlns:a16="http://schemas.microsoft.com/office/drawing/2014/main" id="{24BDEF4F-F9BF-45A0-ACB4-FF1377AE97FD}"/>
              </a:ext>
            </a:extLst>
          </p:cNvPr>
          <p:cNvSpPr/>
          <p:nvPr/>
        </p:nvSpPr>
        <p:spPr bwMode="auto">
          <a:xfrm>
            <a:off x="3794428" y="1"/>
            <a:ext cx="2444828" cy="1362849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 descr="rectangle">
            <a:extLst>
              <a:ext uri="{FF2B5EF4-FFF2-40B4-BE49-F238E27FC236}">
                <a16:creationId xmlns:a16="http://schemas.microsoft.com/office/drawing/2014/main" id="{6B5E4070-F0F3-42F5-8092-218B442B26CA}"/>
              </a:ext>
            </a:extLst>
          </p:cNvPr>
          <p:cNvSpPr/>
          <p:nvPr/>
        </p:nvSpPr>
        <p:spPr bwMode="auto">
          <a:xfrm>
            <a:off x="3794428" y="5186925"/>
            <a:ext cx="2444828" cy="1671075"/>
          </a:xfrm>
          <a:prstGeom prst="rect">
            <a:avLst/>
          </a:prstGeom>
          <a:solidFill>
            <a:srgbClr val="4F29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92221"/>
            <a:ext cx="2209800" cy="1453682"/>
          </a:xfrm>
          <a:prstGeom prst="rect">
            <a:avLst/>
          </a:prstGeom>
        </p:spPr>
      </p:pic>
      <p:pic>
        <p:nvPicPr>
          <p:cNvPr id="2" name="Picture 4" descr="https://photo.tntech.edu/assets/cache/idMjY1MTE4OTIxN2FlN2Rj-17516b82371bdc7be135e948862141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80" y="5000441"/>
            <a:ext cx="2791920" cy="18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hoto.tntech.edu/image.php?mediaID=NDMzMDE4OTIxN2FlN2Rj&amp;type=sample&amp;folderID=OTY4OTIxN2FlN2Rj&amp;seo=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/>
          <a:stretch/>
        </p:blipFill>
        <p:spPr bwMode="auto">
          <a:xfrm>
            <a:off x="6354696" y="1719370"/>
            <a:ext cx="2789304" cy="32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hoto.tntech.edu/image.php?mediaID=NTg5MTE4OTIxN2FlN2Rj&amp;type=sample&amp;folderID=NjMxODkyMTdhZTdkYw==&amp;seo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76" y="1446195"/>
            <a:ext cx="2433380" cy="36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3743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421"/>
            <a:ext cx="7886700" cy="924422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4F2984"/>
                </a:solidFill>
              </a:rPr>
              <a:t>Contact the Program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345"/>
            <a:ext cx="7886700" cy="4248727"/>
          </a:xfrm>
        </p:spPr>
        <p:txBody>
          <a:bodyPr>
            <a:normAutofit fontScale="92500"/>
          </a:bodyPr>
          <a:lstStyle/>
          <a:p>
            <a:pPr>
              <a:spcAft>
                <a:spcPts val="450"/>
              </a:spcAft>
            </a:pPr>
            <a:r>
              <a:rPr lang="en-US" sz="3000" dirty="0"/>
              <a:t>Ideally this contact should take place several months before the proposal deadline.</a:t>
            </a:r>
          </a:p>
          <a:p>
            <a:pPr>
              <a:spcAft>
                <a:spcPts val="450"/>
              </a:spcAft>
            </a:pPr>
            <a:r>
              <a:rPr lang="en-US" sz="3000" dirty="0"/>
              <a:t>It should happen only after you have carefully read through the entire solicitation (more than once)</a:t>
            </a:r>
          </a:p>
          <a:p>
            <a:pPr>
              <a:spcAft>
                <a:spcPts val="450"/>
              </a:spcAft>
            </a:pPr>
            <a:r>
              <a:rPr lang="en-US" sz="3000" dirty="0"/>
              <a:t>This contact is to determine if your project idea is a good “fit” for their program </a:t>
            </a:r>
          </a:p>
          <a:p>
            <a:pPr>
              <a:spcAft>
                <a:spcPts val="450"/>
              </a:spcAft>
            </a:pPr>
            <a:r>
              <a:rPr lang="en-US" sz="3000" dirty="0"/>
              <a:t>Start with an email along with a one pager of your project idea.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08EDD-949E-4950-B2BD-08CED2DAD20D}"/>
              </a:ext>
            </a:extLst>
          </p:cNvPr>
          <p:cNvSpPr txBox="1">
            <a:spLocks/>
          </p:cNvSpPr>
          <p:nvPr/>
        </p:nvSpPr>
        <p:spPr>
          <a:xfrm>
            <a:off x="628650" y="1321480"/>
            <a:ext cx="7886700" cy="4524455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421"/>
            <a:ext cx="7886700" cy="924422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rgbClr val="4F2984"/>
                </a:solidFill>
              </a:rPr>
              <a:t>Resources Available</a:t>
            </a:r>
            <a:endParaRPr lang="en-US" sz="4500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345"/>
            <a:ext cx="7886700" cy="4248727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2250" dirty="0"/>
              <a:t> </a:t>
            </a:r>
          </a:p>
          <a:p>
            <a:pPr marL="0" indent="0">
              <a:spcAft>
                <a:spcPts val="450"/>
              </a:spcAft>
              <a:buNone/>
            </a:pPr>
            <a:endParaRPr lang="en-US" sz="22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08EDD-949E-4950-B2BD-08CED2DAD20D}"/>
              </a:ext>
            </a:extLst>
          </p:cNvPr>
          <p:cNvSpPr txBox="1">
            <a:spLocks/>
          </p:cNvSpPr>
          <p:nvPr/>
        </p:nvSpPr>
        <p:spPr>
          <a:xfrm>
            <a:off x="628650" y="1321480"/>
            <a:ext cx="7886700" cy="4524455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1543"/>
            <a:ext cx="8216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Research Development and Grant Writing News – monthly newsletter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Faculty Research </a:t>
            </a:r>
            <a:r>
              <a:rPr lang="en-US" sz="2800" dirty="0" smtClean="0"/>
              <a:t>Directory – useful in forming project team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Expertise in Department and College</a:t>
            </a:r>
            <a:endParaRPr lang="en-US" sz="28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Expertise in the Office of Research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Expertise in the Centers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New Faculty Guide to Competing for Research Funding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199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421"/>
            <a:ext cx="7886700" cy="924422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4F2984"/>
                </a:solidFill>
              </a:rPr>
              <a:t>Research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345"/>
            <a:ext cx="7886700" cy="4248727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2250" dirty="0"/>
              <a:t> </a:t>
            </a:r>
          </a:p>
          <a:p>
            <a:pPr marL="0" indent="0">
              <a:spcAft>
                <a:spcPts val="450"/>
              </a:spcAft>
              <a:buNone/>
            </a:pPr>
            <a:endParaRPr lang="en-US" sz="22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08EDD-949E-4950-B2BD-08CED2DAD20D}"/>
              </a:ext>
            </a:extLst>
          </p:cNvPr>
          <p:cNvSpPr txBox="1">
            <a:spLocks/>
          </p:cNvSpPr>
          <p:nvPr/>
        </p:nvSpPr>
        <p:spPr>
          <a:xfrm>
            <a:off x="628650" y="1321480"/>
            <a:ext cx="7886700" cy="4524455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325843"/>
            <a:ext cx="78866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research toolkit is available on the Office of Research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toolkit includes samples and templates for common proposal components, as well as information on the core facilities available at Tennessee Tech.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page is a work in progress, so please let us know if you think of something to be added. </a:t>
            </a:r>
            <a:endParaRPr lang="en-US" sz="2800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https://www.tntech.edu/research/resources/research-toolkit.php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0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421"/>
            <a:ext cx="7886700" cy="924422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rgbClr val="4F2984"/>
                </a:solidFill>
              </a:rPr>
              <a:t>Crafting your narrative</a:t>
            </a:r>
            <a:endParaRPr lang="en-US" sz="4500" dirty="0">
              <a:solidFill>
                <a:srgbClr val="4F29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345"/>
            <a:ext cx="7886700" cy="4248727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2250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08EDD-949E-4950-B2BD-08CED2DAD20D}"/>
              </a:ext>
            </a:extLst>
          </p:cNvPr>
          <p:cNvSpPr txBox="1">
            <a:spLocks/>
          </p:cNvSpPr>
          <p:nvPr/>
        </p:nvSpPr>
        <p:spPr>
          <a:xfrm>
            <a:off x="628650" y="1321480"/>
            <a:ext cx="7886700" cy="4977720"/>
          </a:xfr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dirty="0"/>
          </a:p>
          <a:p>
            <a:r>
              <a:rPr lang="en-US" dirty="0" smtClean="0"/>
              <a:t>Carefully outline your narrative – base page approximations on review criteria</a:t>
            </a:r>
          </a:p>
          <a:p>
            <a:r>
              <a:rPr lang="en-US" dirty="0" smtClean="0"/>
              <a:t>A common mistake is to spend too much time/space on laying out the problem.</a:t>
            </a:r>
            <a:endParaRPr lang="en-US" dirty="0"/>
          </a:p>
          <a:p>
            <a:r>
              <a:rPr lang="en-US" dirty="0" smtClean="0"/>
              <a:t>The bulk of the narrative should be focused on what you plan to do and how you plan to do it.</a:t>
            </a:r>
            <a:endParaRPr lang="en-US" dirty="0"/>
          </a:p>
          <a:p>
            <a:r>
              <a:rPr lang="en-US" dirty="0" smtClean="0"/>
              <a:t>Be sure to include information on the research team and their qualifications.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7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421"/>
            <a:ext cx="7886700" cy="9244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>
                <a:solidFill>
                  <a:srgbClr val="4F2984"/>
                </a:solidFill>
              </a:rPr>
              <a:t>Key Aspects of Budget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345"/>
            <a:ext cx="7886700" cy="4248727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2250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08EDD-949E-4950-B2BD-08CED2DAD20D}"/>
              </a:ext>
            </a:extLst>
          </p:cNvPr>
          <p:cNvSpPr txBox="1">
            <a:spLocks/>
          </p:cNvSpPr>
          <p:nvPr/>
        </p:nvSpPr>
        <p:spPr>
          <a:xfrm>
            <a:off x="628650" y="1321480"/>
            <a:ext cx="7886700" cy="4524455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dirty="0"/>
          </a:p>
          <a:p>
            <a:r>
              <a:rPr lang="en-US" dirty="0"/>
              <a:t>Review RFP for budget restrictions and other key budget details.</a:t>
            </a:r>
          </a:p>
          <a:p>
            <a:r>
              <a:rPr lang="en-US" dirty="0"/>
              <a:t>The budget comes from the statement of work- costs to achieve the activities listed.</a:t>
            </a:r>
          </a:p>
          <a:p>
            <a:r>
              <a:rPr lang="en-US" dirty="0"/>
              <a:t>When preparing a budget, consider both direct and indirect costs.</a:t>
            </a:r>
          </a:p>
          <a:p>
            <a:r>
              <a:rPr lang="en-US" dirty="0"/>
              <a:t>Ask for help if you aren’t sure!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2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242724"/>
            <a:ext cx="8517835" cy="9244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4F2984"/>
                </a:solidFill>
              </a:rPr>
              <a:t>Budget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67" y="1036151"/>
            <a:ext cx="7886700" cy="5085038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dirty="0"/>
              <a:t>Critically important –grant funding is a </a:t>
            </a:r>
            <a:r>
              <a:rPr lang="en-US"/>
              <a:t>competitive situation – </a:t>
            </a:r>
            <a:r>
              <a:rPr lang="en-US" dirty="0"/>
              <a:t>so go the extra mile!</a:t>
            </a:r>
          </a:p>
          <a:p>
            <a:pPr>
              <a:spcAft>
                <a:spcPts val="450"/>
              </a:spcAft>
            </a:pPr>
            <a:r>
              <a:rPr lang="en-US" dirty="0"/>
              <a:t>The justification is a written explanation of the items requested in the budget.</a:t>
            </a:r>
          </a:p>
          <a:p>
            <a:pPr>
              <a:spcAft>
                <a:spcPts val="450"/>
              </a:spcAft>
            </a:pPr>
            <a:r>
              <a:rPr lang="en-US" dirty="0"/>
              <a:t>Explain why items are essential in relation to the aims and methodology of the project as well as meeting the goals of the proposal.</a:t>
            </a:r>
          </a:p>
          <a:p>
            <a:pPr>
              <a:spcAft>
                <a:spcPts val="450"/>
              </a:spcAft>
            </a:pPr>
            <a:r>
              <a:rPr lang="en-US" dirty="0"/>
              <a:t>The more detail the better!</a:t>
            </a:r>
          </a:p>
        </p:txBody>
      </p:sp>
    </p:spTree>
    <p:extLst>
      <p:ext uri="{BB962C8B-B14F-4D97-AF65-F5344CB8AC3E}">
        <p14:creationId xmlns:p14="http://schemas.microsoft.com/office/powerpoint/2010/main" val="83587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242724"/>
            <a:ext cx="8517835" cy="9244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4F2984"/>
                </a:solidFill>
              </a:rPr>
              <a:t>Common Budget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67" y="1036151"/>
            <a:ext cx="7886700" cy="5085038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dirty="0"/>
              <a:t>Salaries: only TTU personnel are listed in this category and their compensation must be tied to their institutional base salary.</a:t>
            </a:r>
          </a:p>
          <a:p>
            <a:pPr>
              <a:spcAft>
                <a:spcPts val="450"/>
              </a:spcAft>
            </a:pPr>
            <a:r>
              <a:rPr lang="en-US" dirty="0"/>
              <a:t>General Overhead Supplies: not allowed.</a:t>
            </a:r>
          </a:p>
          <a:p>
            <a:pPr>
              <a:spcAft>
                <a:spcPts val="450"/>
              </a:spcAft>
            </a:pPr>
            <a:r>
              <a:rPr lang="en-US" dirty="0"/>
              <a:t>Cost-share: cannot be voluntary. </a:t>
            </a:r>
          </a:p>
          <a:p>
            <a:pPr>
              <a:spcAft>
                <a:spcPts val="450"/>
              </a:spcAft>
            </a:pPr>
            <a:r>
              <a:rPr lang="en-US" dirty="0"/>
              <a:t>Indirect Costs Rate: this is non-negotiable. The institutions federal rate is to be used unless otherwise specified by the agency.</a:t>
            </a:r>
          </a:p>
        </p:txBody>
      </p:sp>
    </p:spTree>
    <p:extLst>
      <p:ext uri="{BB962C8B-B14F-4D97-AF65-F5344CB8AC3E}">
        <p14:creationId xmlns:p14="http://schemas.microsoft.com/office/powerpoint/2010/main" val="198281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20" y="379298"/>
            <a:ext cx="7886700" cy="955867"/>
          </a:xfrm>
        </p:spPr>
        <p:txBody>
          <a:bodyPr>
            <a:normAutofit/>
          </a:bodyPr>
          <a:lstStyle/>
          <a:p>
            <a:pPr algn="ctr"/>
            <a:r>
              <a:rPr lang="en-US" sz="4500" dirty="0" err="1">
                <a:solidFill>
                  <a:srgbClr val="4F2984"/>
                </a:solidFill>
              </a:rPr>
              <a:t>OoR</a:t>
            </a:r>
            <a:r>
              <a:rPr lang="en-US" sz="4500" dirty="0">
                <a:solidFill>
                  <a:srgbClr val="4F2984"/>
                </a:solidFill>
              </a:rPr>
              <a:t> Pre-Award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383" y="6081104"/>
            <a:ext cx="1696073" cy="838387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450"/>
              </a:spcAft>
              <a:buNone/>
            </a:pPr>
            <a:endParaRPr lang="en-US" sz="2100" dirty="0"/>
          </a:p>
          <a:p>
            <a:pPr lvl="1">
              <a:spcAft>
                <a:spcPts val="450"/>
              </a:spcAft>
            </a:pPr>
            <a:endParaRPr lang="en-US" sz="2400" dirty="0"/>
          </a:p>
          <a:p>
            <a:pPr marL="342900" lvl="1" indent="0">
              <a:spcAft>
                <a:spcPts val="450"/>
              </a:spcAft>
              <a:buNone/>
            </a:pPr>
            <a:endParaRPr lang="en-US" sz="2400" dirty="0"/>
          </a:p>
          <a:p>
            <a:pPr lvl="1">
              <a:spcAft>
                <a:spcPts val="450"/>
              </a:spcAft>
            </a:pPr>
            <a:endParaRPr lang="en-US" sz="2400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2050" name="Picture 2" descr="https://photo.tntech.edu/image.php?mediaID=MDkzMTE4OTIxN2FlN2Rj&amp;type=sample&amp;folderID=NTExODkyMTdhZTdkYw==&amp;seo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83" y="1520922"/>
            <a:ext cx="1536298" cy="15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894" r="9074" b="28446"/>
          <a:stretch/>
        </p:blipFill>
        <p:spPr>
          <a:xfrm>
            <a:off x="2471547" y="3743105"/>
            <a:ext cx="1552174" cy="1531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721" y="3813235"/>
            <a:ext cx="396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Jamie Murdock, Grant Development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Serves as the primary point of contact faculty seeking external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Assists with review of solicitation/proposal </a:t>
            </a:r>
            <a:r>
              <a:rPr lang="en-US" sz="1600" dirty="0" smtClean="0"/>
              <a:t>planning and application forms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Reviews proposals against sponsor requirements/review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26881" y="1520922"/>
            <a:ext cx="2617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Amy Hill,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Provides editorial and graphics </a:t>
            </a:r>
            <a:r>
              <a:rPr lang="en-US" sz="1600" dirty="0" smtClean="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Assists with application forms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Submits </a:t>
            </a:r>
            <a:r>
              <a:rPr lang="en-US" sz="1600" dirty="0" smtClean="0"/>
              <a:t>proposal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57052" y="1541531"/>
            <a:ext cx="297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Amanda Gallop, Financial Analyst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Assists with budget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Reviews proposal budgets</a:t>
            </a:r>
          </a:p>
        </p:txBody>
      </p:sp>
      <p:pic>
        <p:nvPicPr>
          <p:cNvPr id="2052" name="Picture 4" descr="Amanda Cher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6" y="1513594"/>
            <a:ext cx="1572797" cy="15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8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2599718"/>
            <a:ext cx="7886700" cy="6454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F2984"/>
                </a:solidFill>
              </a:rPr>
              <a:t>Upcoming Research 101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05200"/>
            <a:ext cx="7886700" cy="31750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en-US" sz="3000" dirty="0" err="1"/>
              <a:t>Subrecipient</a:t>
            </a:r>
            <a:r>
              <a:rPr lang="en-US" sz="3000" dirty="0"/>
              <a:t> Monitoring</a:t>
            </a:r>
          </a:p>
          <a:p>
            <a:pPr lvl="1">
              <a:spcAft>
                <a:spcPts val="900"/>
              </a:spcAft>
            </a:pPr>
            <a:r>
              <a:rPr lang="en-US" sz="2600" dirty="0"/>
              <a:t>February 4, 2021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Post-Award Management</a:t>
            </a:r>
          </a:p>
          <a:p>
            <a:pPr lvl="1">
              <a:spcAft>
                <a:spcPts val="900"/>
              </a:spcAft>
            </a:pPr>
            <a:r>
              <a:rPr lang="en-US" sz="2600" dirty="0"/>
              <a:t>February 25, 2021</a:t>
            </a:r>
          </a:p>
          <a:p>
            <a:pPr>
              <a:spcAft>
                <a:spcPts val="900"/>
              </a:spcAft>
            </a:pPr>
            <a:r>
              <a:rPr lang="en-US" sz="3000" dirty="0"/>
              <a:t>Responsible Conduct of Research</a:t>
            </a:r>
          </a:p>
          <a:p>
            <a:pPr lvl="1">
              <a:spcAft>
                <a:spcPts val="900"/>
              </a:spcAft>
            </a:pPr>
            <a:r>
              <a:rPr lang="en-US" sz="2600" dirty="0"/>
              <a:t>March 11, 2021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39970"/>
            <a:ext cx="7886700" cy="717040"/>
          </a:xfr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4F2984"/>
                </a:solidFill>
              </a:rPr>
              <a:t>Questions</a:t>
            </a:r>
          </a:p>
        </p:txBody>
      </p:sp>
      <p:pic>
        <p:nvPicPr>
          <p:cNvPr id="3078" name="Picture 6" descr="37268301-stock-vector-question-mark-question-words-vector-conc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r="24212"/>
          <a:stretch/>
        </p:blipFill>
        <p:spPr bwMode="auto">
          <a:xfrm>
            <a:off x="4000499" y="941220"/>
            <a:ext cx="1125815" cy="15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1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04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7030A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Research 101 Workshop</a:t>
            </a:r>
            <a:endParaRPr lang="en-US" sz="4800" dirty="0">
              <a:solidFill>
                <a:srgbClr val="7030A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9078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latin typeface="Cambria" panose="02040503050406030204" pitchFamily="18" charset="0"/>
                <a:cs typeface="Segoe UI" panose="020B0502040204020203" pitchFamily="34" charset="0"/>
              </a:rPr>
              <a:t>Best Practices in Proposal Development</a:t>
            </a:r>
            <a:endParaRPr lang="en-US" sz="2800" b="1" i="1" spc="150" dirty="0">
              <a:latin typeface="PT Sans"/>
              <a:cs typeface="PT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58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88595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6162" y="352666"/>
            <a:ext cx="537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F2984"/>
                </a:solidFill>
              </a:rPr>
              <a:t>Topics to be Covered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6" y="1266850"/>
            <a:ext cx="827500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Know the funder and understand the process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Understand the importance of the solicitation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Develop a realistic timeline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Talk to the program officer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Take advantage of </a:t>
            </a:r>
            <a:r>
              <a:rPr lang="en-US" sz="3000" dirty="0" smtClean="0"/>
              <a:t>available </a:t>
            </a:r>
            <a:r>
              <a:rPr lang="en-US" sz="3000" dirty="0" smtClean="0"/>
              <a:t>resources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Don’t just write a proposal, craft it!</a:t>
            </a:r>
            <a:endParaRPr lang="en-US" sz="3000" dirty="0"/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Identify key aspects of budget development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Understand the significance of budget justification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OoR</a:t>
            </a:r>
            <a:r>
              <a:rPr lang="en-US" sz="3000" dirty="0"/>
              <a:t> staff </a:t>
            </a:r>
            <a:r>
              <a:rPr lang="en-US" sz="3000" dirty="0" err="1"/>
              <a:t>PreAward</a:t>
            </a:r>
            <a:r>
              <a:rPr lang="en-US" sz="3000" dirty="0"/>
              <a:t> contacts</a:t>
            </a:r>
          </a:p>
        </p:txBody>
      </p:sp>
    </p:spTree>
    <p:extLst>
      <p:ext uri="{BB962C8B-B14F-4D97-AF65-F5344CB8AC3E}">
        <p14:creationId xmlns:p14="http://schemas.microsoft.com/office/powerpoint/2010/main" val="265836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79" y="370234"/>
            <a:ext cx="8185314" cy="806824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</a:pPr>
            <a:r>
              <a:rPr lang="en-US" spc="8" dirty="0">
                <a:solidFill>
                  <a:srgbClr val="4F2984"/>
                </a:solidFill>
                <a:ea typeface="+mn-ea"/>
                <a:cs typeface="+mn-cs"/>
              </a:rPr>
              <a:t>Life Cycle of a Sponsored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7" name="Block Arc 6">
            <a:extLst>
              <a:ext uri="{FF2B5EF4-FFF2-40B4-BE49-F238E27FC236}">
                <a16:creationId xmlns:a16="http://schemas.microsoft.com/office/drawing/2014/main" id="{E6F0C861-AD9F-4FDB-840D-1065B114BAE3}"/>
              </a:ext>
            </a:extLst>
          </p:cNvPr>
          <p:cNvSpPr/>
          <p:nvPr/>
        </p:nvSpPr>
        <p:spPr>
          <a:xfrm>
            <a:off x="2898034" y="2227485"/>
            <a:ext cx="2952328" cy="2952328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1057B7-5751-4D7C-AD2A-6F61C84D0C8E}"/>
              </a:ext>
            </a:extLst>
          </p:cNvPr>
          <p:cNvSpPr/>
          <p:nvPr/>
        </p:nvSpPr>
        <p:spPr>
          <a:xfrm>
            <a:off x="2618209" y="3046378"/>
            <a:ext cx="634244" cy="634244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그룹 6">
            <a:extLst>
              <a:ext uri="{FF2B5EF4-FFF2-40B4-BE49-F238E27FC236}">
                <a16:creationId xmlns:a16="http://schemas.microsoft.com/office/drawing/2014/main" id="{514F7EEC-54B7-4492-A22D-AAA6712B838A}"/>
              </a:ext>
            </a:extLst>
          </p:cNvPr>
          <p:cNvGrpSpPr/>
          <p:nvPr/>
        </p:nvGrpSpPr>
        <p:grpSpPr>
          <a:xfrm>
            <a:off x="3407497" y="2089990"/>
            <a:ext cx="1918288" cy="634244"/>
            <a:chOff x="4991839" y="2148357"/>
            <a:chExt cx="1918288" cy="634244"/>
          </a:xfrm>
          <a:solidFill>
            <a:srgbClr val="00CC99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DC9E49-0086-42B9-8C0D-B6360ADFCF27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939E82-5571-45E9-AB68-5315828673CA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32BBB4D-5E02-4439-8E6A-59050301FC81}"/>
              </a:ext>
            </a:extLst>
          </p:cNvPr>
          <p:cNvSpPr/>
          <p:nvPr/>
        </p:nvSpPr>
        <p:spPr>
          <a:xfrm>
            <a:off x="5499860" y="3046378"/>
            <a:ext cx="634244" cy="634244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C9555-BE49-4E0D-AEB6-F99339B820DC}"/>
              </a:ext>
            </a:extLst>
          </p:cNvPr>
          <p:cNvSpPr/>
          <p:nvPr/>
        </p:nvSpPr>
        <p:spPr>
          <a:xfrm>
            <a:off x="5065258" y="4254669"/>
            <a:ext cx="634244" cy="63424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F9088B-3B41-4A1F-A9C1-ABE96D29590E}"/>
              </a:ext>
            </a:extLst>
          </p:cNvPr>
          <p:cNvSpPr/>
          <p:nvPr/>
        </p:nvSpPr>
        <p:spPr>
          <a:xfrm>
            <a:off x="3042494" y="4254669"/>
            <a:ext cx="634244" cy="634244"/>
          </a:xfrm>
          <a:prstGeom prst="ellipse">
            <a:avLst/>
          </a:prstGeom>
          <a:solidFill>
            <a:srgbClr val="4F298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748EE31-E167-4505-A9E0-F8EA3EA59576}"/>
              </a:ext>
            </a:extLst>
          </p:cNvPr>
          <p:cNvSpPr/>
          <p:nvPr/>
        </p:nvSpPr>
        <p:spPr>
          <a:xfrm rot="14485673">
            <a:off x="4818495" y="4950623"/>
            <a:ext cx="210809" cy="207122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Block Arc 10">
            <a:extLst>
              <a:ext uri="{FF2B5EF4-FFF2-40B4-BE49-F238E27FC236}">
                <a16:creationId xmlns:a16="http://schemas.microsoft.com/office/drawing/2014/main" id="{5F73A9FF-3A1B-4FAF-BB8E-CB833EF17A71}"/>
              </a:ext>
            </a:extLst>
          </p:cNvPr>
          <p:cNvSpPr/>
          <p:nvPr/>
        </p:nvSpPr>
        <p:spPr>
          <a:xfrm>
            <a:off x="2757013" y="3242717"/>
            <a:ext cx="356636" cy="24156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" name="Picture 12" descr="Light Bulb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43" y="4327315"/>
            <a:ext cx="488950" cy="4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Writing Using A Feather And Ink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13" y="2196337"/>
            <a:ext cx="406760" cy="4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Submit Button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38" y="2089990"/>
            <a:ext cx="655123" cy="6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 descr="Paper Clip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79" y="3178987"/>
            <a:ext cx="436484" cy="3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 rot="20836885">
            <a:off x="4867717" y="4426977"/>
            <a:ext cx="1051020" cy="287171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Stencil" panose="040409050D0802020404" pitchFamily="82" charset="0"/>
              </a:rPr>
              <a:t>Completed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CDC0A6-3A35-4511-A59A-B3E493DDEE4A}"/>
              </a:ext>
            </a:extLst>
          </p:cNvPr>
          <p:cNvGrpSpPr/>
          <p:nvPr/>
        </p:nvGrpSpPr>
        <p:grpSpPr>
          <a:xfrm>
            <a:off x="2080504" y="1229617"/>
            <a:ext cx="1786175" cy="923330"/>
            <a:chOff x="3288730" y="4283314"/>
            <a:chExt cx="1619978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42F21A-9529-45E8-9738-BD90FAC0F5DC}"/>
                </a:ext>
              </a:extLst>
            </p:cNvPr>
            <p:cNvSpPr txBox="1"/>
            <p:nvPr/>
          </p:nvSpPr>
          <p:spPr>
            <a:xfrm>
              <a:off x="3288731" y="4560313"/>
              <a:ext cx="1619977" cy="646331"/>
            </a:xfrm>
            <a:prstGeom prst="rect">
              <a:avLst/>
            </a:prstGeom>
            <a:noFill/>
            <a:ln w="28575">
              <a:solidFill>
                <a:srgbClr val="00CC99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Put together competitive proposal that meets all applicable guidelines.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80CC24-D149-4DAC-AD0A-E260EEECCBB2}"/>
                </a:ext>
              </a:extLst>
            </p:cNvPr>
            <p:cNvSpPr txBox="1"/>
            <p:nvPr/>
          </p:nvSpPr>
          <p:spPr>
            <a:xfrm>
              <a:off x="3288730" y="4283314"/>
              <a:ext cx="1619978" cy="276999"/>
            </a:xfrm>
            <a:prstGeom prst="rect">
              <a:avLst/>
            </a:prstGeom>
            <a:noFill/>
            <a:ln w="28575">
              <a:solidFill>
                <a:srgbClr val="00CC99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CC99"/>
                  </a:solidFill>
                  <a:cs typeface="Arial" pitchFamily="34" charset="0"/>
                </a:rPr>
                <a:t>Develop Proposal</a:t>
              </a:r>
              <a:endParaRPr lang="ko-KR" altLang="en-US" sz="1200" b="1" dirty="0">
                <a:solidFill>
                  <a:srgbClr val="00CC99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58D39E-89B9-4707-A53D-669B7F674E17}"/>
              </a:ext>
            </a:extLst>
          </p:cNvPr>
          <p:cNvGrpSpPr/>
          <p:nvPr/>
        </p:nvGrpSpPr>
        <p:grpSpPr>
          <a:xfrm>
            <a:off x="500270" y="2685705"/>
            <a:ext cx="2062724" cy="696588"/>
            <a:chOff x="2551706" y="4195825"/>
            <a:chExt cx="2357002" cy="10807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A3A495-A197-4BE1-8A3B-CF64BA9BCF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71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Utilize SPIN, Grants.gov, and other resources.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743C68-B2A6-484C-8383-78C77B85A160}"/>
                </a:ext>
              </a:extLst>
            </p:cNvPr>
            <p:cNvSpPr txBox="1"/>
            <p:nvPr/>
          </p:nvSpPr>
          <p:spPr>
            <a:xfrm>
              <a:off x="2560360" y="4195825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Identify Funding Source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E421B6-23E0-4745-9159-4D7728722F39}"/>
              </a:ext>
            </a:extLst>
          </p:cNvPr>
          <p:cNvGrpSpPr/>
          <p:nvPr/>
        </p:nvGrpSpPr>
        <p:grpSpPr>
          <a:xfrm>
            <a:off x="5021048" y="1241126"/>
            <a:ext cx="3355232" cy="923330"/>
            <a:chOff x="2551705" y="4283314"/>
            <a:chExt cx="2336966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78A9F5-A950-4EA7-8BB8-CBA4CFAF3F85}"/>
                </a:ext>
              </a:extLst>
            </p:cNvPr>
            <p:cNvSpPr txBox="1"/>
            <p:nvPr/>
          </p:nvSpPr>
          <p:spPr>
            <a:xfrm>
              <a:off x="2551705" y="4560313"/>
              <a:ext cx="1646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Submit proposal in a timely manner through the required method.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863B8E-0A1D-46CA-8D54-C9EBDE033D4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C400"/>
                  </a:solidFill>
                  <a:cs typeface="Arial" pitchFamily="34" charset="0"/>
                </a:rPr>
                <a:t>Submit Proposal</a:t>
              </a:r>
              <a:endParaRPr lang="ko-KR" altLang="en-US" sz="1200" b="1" dirty="0">
                <a:solidFill>
                  <a:srgbClr val="00C40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7B5A4C-5D60-460A-A8C1-0BC835468EE0}"/>
              </a:ext>
            </a:extLst>
          </p:cNvPr>
          <p:cNvGrpSpPr/>
          <p:nvPr/>
        </p:nvGrpSpPr>
        <p:grpSpPr>
          <a:xfrm>
            <a:off x="6154428" y="2707871"/>
            <a:ext cx="3355234" cy="1107996"/>
            <a:chOff x="2551705" y="4283314"/>
            <a:chExt cx="2336967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2704D9-2D5E-4346-BAE6-F9F27407F3F4}"/>
                </a:ext>
              </a:extLst>
            </p:cNvPr>
            <p:cNvSpPr txBox="1"/>
            <p:nvPr/>
          </p:nvSpPr>
          <p:spPr>
            <a:xfrm>
              <a:off x="2551706" y="4560313"/>
              <a:ext cx="1566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If funded, the project should be implemented according to award documents and complying with all applicable guidelines.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298BA9-273C-41C1-98D8-9864A969B80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9900"/>
                  </a:solidFill>
                  <a:cs typeface="Arial" pitchFamily="34" charset="0"/>
                </a:rPr>
                <a:t>Manage Award</a:t>
              </a:r>
              <a:endParaRPr lang="ko-KR" altLang="en-US" sz="1200" b="1" dirty="0">
                <a:solidFill>
                  <a:srgbClr val="FF9900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56B737-DA8A-45AA-AD1C-7BD6D69A7AF2}"/>
              </a:ext>
            </a:extLst>
          </p:cNvPr>
          <p:cNvGrpSpPr/>
          <p:nvPr/>
        </p:nvGrpSpPr>
        <p:grpSpPr>
          <a:xfrm>
            <a:off x="5915762" y="4363978"/>
            <a:ext cx="1950963" cy="1053282"/>
            <a:chOff x="2551707" y="4293726"/>
            <a:chExt cx="2357001" cy="6310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9E4069-2EF4-458C-B426-29205CE7ACDD}"/>
                </a:ext>
              </a:extLst>
            </p:cNvPr>
            <p:cNvSpPr txBox="1"/>
            <p:nvPr/>
          </p:nvSpPr>
          <p:spPr>
            <a:xfrm>
              <a:off x="2551707" y="4463102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Ensure that all required reports are completed and applicable closing procedures are followed.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553C50-7312-4225-863E-D3DD8869D79C}"/>
                </a:ext>
              </a:extLst>
            </p:cNvPr>
            <p:cNvSpPr txBox="1"/>
            <p:nvPr/>
          </p:nvSpPr>
          <p:spPr>
            <a:xfrm>
              <a:off x="2561724" y="4293726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Award Close-out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FB5699-60F0-4635-9977-61DDE068F798}"/>
              </a:ext>
            </a:extLst>
          </p:cNvPr>
          <p:cNvGrpSpPr/>
          <p:nvPr/>
        </p:nvGrpSpPr>
        <p:grpSpPr>
          <a:xfrm>
            <a:off x="1653974" y="4309075"/>
            <a:ext cx="1282383" cy="553998"/>
            <a:chOff x="2551705" y="4283314"/>
            <a:chExt cx="2357003" cy="5539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537AE3F-E675-4ABB-AE18-9C8D7869BCE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9ACAD8-C7CF-4622-BFA0-F53B9DA7D00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F2984"/>
                  </a:solidFill>
                  <a:cs typeface="Arial" pitchFamily="34" charset="0"/>
                </a:rPr>
                <a:t>Project Idea</a:t>
              </a:r>
              <a:endParaRPr lang="ko-KR" altLang="en-US" sz="1200" b="1" dirty="0">
                <a:solidFill>
                  <a:srgbClr val="4F2984"/>
                </a:solidFill>
                <a:cs typeface="Arial" pitchFamily="34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61" y="3024058"/>
            <a:ext cx="1187139" cy="12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1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9839"/>
            <a:ext cx="7886700" cy="1003048"/>
          </a:xfrm>
        </p:spPr>
        <p:txBody>
          <a:bodyPr>
            <a:normAutofit/>
          </a:bodyPr>
          <a:lstStyle/>
          <a:p>
            <a:pPr algn="ctr"/>
            <a:r>
              <a:rPr lang="en-US" sz="4500" spc="8" dirty="0">
                <a:solidFill>
                  <a:srgbClr val="4F2984"/>
                </a:solidFill>
                <a:ea typeface="+mn-ea"/>
                <a:cs typeface="+mn-cs"/>
              </a:rPr>
              <a:t>Getting to know the funder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08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a basic level, you need to understand:</a:t>
            </a:r>
          </a:p>
          <a:p>
            <a:pPr lvl="1"/>
            <a:r>
              <a:rPr lang="en-US" dirty="0"/>
              <a:t>What are the funding priorities of the agency?</a:t>
            </a:r>
          </a:p>
          <a:p>
            <a:pPr lvl="1"/>
            <a:r>
              <a:rPr lang="en-US" dirty="0"/>
              <a:t>Who/what do they fund? </a:t>
            </a:r>
          </a:p>
          <a:p>
            <a:pPr lvl="1"/>
            <a:r>
              <a:rPr lang="en-US" dirty="0"/>
              <a:t>What process (e.g. ad hoc review, panel review, etc.) is used to evaluate proposals?</a:t>
            </a:r>
          </a:p>
          <a:p>
            <a:endParaRPr lang="en-US" sz="1800" dirty="0"/>
          </a:p>
          <a:p>
            <a:r>
              <a:rPr lang="en-US" dirty="0"/>
              <a:t>A good way to learn about an agency is to serve on a review panel</a:t>
            </a:r>
            <a:r>
              <a:rPr lang="en-US" dirty="0" smtClean="0"/>
              <a:t>.</a:t>
            </a:r>
          </a:p>
          <a:p>
            <a:endParaRPr lang="en-US" sz="1800" dirty="0" smtClean="0"/>
          </a:p>
          <a:p>
            <a:r>
              <a:rPr lang="en-US" dirty="0"/>
              <a:t>Look for information about </a:t>
            </a:r>
            <a:r>
              <a:rPr lang="en-US" dirty="0" smtClean="0"/>
              <a:t>who/what </a:t>
            </a:r>
            <a:r>
              <a:rPr lang="en-US" dirty="0"/>
              <a:t>have previously been funded under </a:t>
            </a:r>
            <a:r>
              <a:rPr lang="en-US" dirty="0" smtClean="0"/>
              <a:t>specific programs </a:t>
            </a:r>
            <a:r>
              <a:rPr lang="en-US" dirty="0"/>
              <a:t>(may be on agency website)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1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54" y="263123"/>
            <a:ext cx="7886700" cy="1003048"/>
          </a:xfrm>
        </p:spPr>
        <p:txBody>
          <a:bodyPr>
            <a:normAutofit/>
          </a:bodyPr>
          <a:lstStyle/>
          <a:p>
            <a:pPr algn="ctr"/>
            <a:r>
              <a:rPr lang="en-US" sz="4500" spc="8" dirty="0" smtClean="0">
                <a:solidFill>
                  <a:srgbClr val="4F2984"/>
                </a:solidFill>
                <a:ea typeface="+mn-ea"/>
                <a:cs typeface="+mn-cs"/>
              </a:rPr>
              <a:t>Solicitation/RFP/FOA/NOFA/RFA</a:t>
            </a:r>
            <a:endParaRPr lang="en-US" sz="4500" spc="8" dirty="0">
              <a:solidFill>
                <a:srgbClr val="4F2984"/>
              </a:solidFill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7" t="14771" r="4064" b="10676"/>
          <a:stretch/>
        </p:blipFill>
        <p:spPr>
          <a:xfrm rot="20834069">
            <a:off x="253574" y="2596639"/>
            <a:ext cx="3234979" cy="407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205" t="15924" r="23546" b="8461"/>
          <a:stretch/>
        </p:blipFill>
        <p:spPr>
          <a:xfrm rot="375628">
            <a:off x="3187546" y="2222561"/>
            <a:ext cx="3119301" cy="3725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5534" t="12180" r="6032" b="22998"/>
          <a:stretch/>
        </p:blipFill>
        <p:spPr>
          <a:xfrm rot="21327581">
            <a:off x="5817941" y="1317478"/>
            <a:ext cx="3272271" cy="42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8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5314"/>
            <a:ext cx="7886700" cy="1003048"/>
          </a:xfrm>
        </p:spPr>
        <p:txBody>
          <a:bodyPr>
            <a:normAutofit/>
          </a:bodyPr>
          <a:lstStyle/>
          <a:p>
            <a:pPr algn="ctr"/>
            <a:r>
              <a:rPr lang="en-US" sz="4500" spc="8" dirty="0" smtClean="0">
                <a:solidFill>
                  <a:srgbClr val="4F2984"/>
                </a:solidFill>
                <a:ea typeface="+mn-ea"/>
                <a:cs typeface="+mn-cs"/>
              </a:rPr>
              <a:t>Importance of Solicitation</a:t>
            </a:r>
            <a:endParaRPr lang="en-US" sz="4500" spc="8" dirty="0">
              <a:solidFill>
                <a:srgbClr val="4F2984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0" y="689002"/>
            <a:ext cx="8383280" cy="5463348"/>
          </a:xfrm>
        </p:spPr>
        <p:txBody>
          <a:bodyPr>
            <a:normAutofit/>
          </a:bodyPr>
          <a:lstStyle/>
          <a:p>
            <a:pPr>
              <a:spcBef>
                <a:spcPts val="720"/>
              </a:spcBef>
              <a:spcAft>
                <a:spcPts val="600"/>
              </a:spcAft>
            </a:pPr>
            <a:endParaRPr lang="en-US" sz="3000" dirty="0"/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US" sz="3000" dirty="0" smtClean="0"/>
              <a:t>Provides insight about a specific funding opportunity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US" sz="3000" dirty="0" smtClean="0"/>
              <a:t>Read </a:t>
            </a:r>
            <a:r>
              <a:rPr lang="en-US" sz="3000" dirty="0"/>
              <a:t>carefully and make sure you (and any collaborators) understand the expectations 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US" sz="3000" dirty="0"/>
              <a:t>Determine the funding </a:t>
            </a:r>
            <a:r>
              <a:rPr lang="en-US" sz="3000" dirty="0" smtClean="0"/>
              <a:t>priorities and how your project aligns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US" sz="3000" dirty="0" smtClean="0"/>
              <a:t>Review eligibility requirements, deadline information, and how project should be submitted.</a:t>
            </a:r>
            <a:endParaRPr lang="en-US" sz="3000" dirty="0" smtClean="0"/>
          </a:p>
          <a:p>
            <a:pPr marL="0" indent="0">
              <a:spcBef>
                <a:spcPts val="720"/>
              </a:spcBef>
              <a:spcAft>
                <a:spcPts val="600"/>
              </a:spcAft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1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7139"/>
            <a:ext cx="7886700" cy="1003048"/>
          </a:xfrm>
        </p:spPr>
        <p:txBody>
          <a:bodyPr>
            <a:normAutofit/>
          </a:bodyPr>
          <a:lstStyle/>
          <a:p>
            <a:pPr algn="ctr"/>
            <a:r>
              <a:rPr lang="en-US" sz="4500" spc="8" dirty="0" smtClean="0">
                <a:solidFill>
                  <a:srgbClr val="4F2984"/>
                </a:solidFill>
                <a:ea typeface="+mn-ea"/>
                <a:cs typeface="+mn-cs"/>
              </a:rPr>
              <a:t>Importance of Solicitation </a:t>
            </a:r>
            <a:r>
              <a:rPr lang="en-US" sz="4500" spc="8" dirty="0" err="1">
                <a:solidFill>
                  <a:srgbClr val="4F2984"/>
                </a:solidFill>
                <a:ea typeface="+mn-ea"/>
                <a:cs typeface="+mn-cs"/>
              </a:rPr>
              <a:t>Con’t</a:t>
            </a:r>
            <a:endParaRPr lang="en-US" sz="4500" spc="8" dirty="0">
              <a:solidFill>
                <a:srgbClr val="4F2984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0187"/>
            <a:ext cx="7886700" cy="4989813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720"/>
              </a:spcBef>
              <a:spcAft>
                <a:spcPts val="600"/>
              </a:spcAft>
            </a:pPr>
            <a:r>
              <a:rPr lang="en-US" sz="3500" dirty="0"/>
              <a:t>Determine required documents: project description, </a:t>
            </a:r>
            <a:r>
              <a:rPr lang="en-US" sz="3500" dirty="0" err="1"/>
              <a:t>biosketches</a:t>
            </a:r>
            <a:r>
              <a:rPr lang="en-US" sz="3500" dirty="0"/>
              <a:t>, current and pending support, etc.</a:t>
            </a:r>
          </a:p>
          <a:p>
            <a:pPr lvl="0">
              <a:spcBef>
                <a:spcPts val="720"/>
              </a:spcBef>
              <a:spcAft>
                <a:spcPts val="600"/>
              </a:spcAft>
            </a:pPr>
            <a:r>
              <a:rPr lang="en-US" sz="3500" dirty="0"/>
              <a:t>Review budget guidelines – what costs are allowable?, are there any costs that are required?</a:t>
            </a:r>
          </a:p>
          <a:p>
            <a:pPr lvl="0">
              <a:spcBef>
                <a:spcPts val="720"/>
              </a:spcBef>
              <a:spcAft>
                <a:spcPts val="600"/>
              </a:spcAft>
            </a:pPr>
            <a:r>
              <a:rPr lang="en-US" sz="3500" dirty="0"/>
              <a:t>Develop a project description/narrative template based on the requirements in the solicitation</a:t>
            </a:r>
          </a:p>
          <a:p>
            <a:r>
              <a:rPr lang="en-US" sz="3500" dirty="0"/>
              <a:t>Understand what review criteria will be used</a:t>
            </a:r>
          </a:p>
          <a:p>
            <a:pPr>
              <a:buFont typeface="Symbol" panose="05050102010706020507" pitchFamily="18" charset="2"/>
              <a:buChar char=""/>
            </a:pPr>
            <a:endParaRPr lang="en-US" dirty="0"/>
          </a:p>
          <a:p>
            <a:pPr lvl="0">
              <a:buFont typeface="Symbol" panose="05050102010706020507" pitchFamily="18" charset="2"/>
              <a:buChar char="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9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9900"/>
            <a:ext cx="7886700" cy="1004587"/>
          </a:xfrm>
        </p:spPr>
        <p:txBody>
          <a:bodyPr>
            <a:normAutofit/>
          </a:bodyPr>
          <a:lstStyle/>
          <a:p>
            <a:pPr algn="ctr"/>
            <a:r>
              <a:rPr lang="en-US" sz="4500" spc="8" dirty="0">
                <a:solidFill>
                  <a:srgbClr val="4F2984"/>
                </a:solidFill>
                <a:ea typeface="+mn-ea"/>
                <a:cs typeface="+mn-cs"/>
              </a:rPr>
              <a:t>Develop a realistic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7886700" cy="5168900"/>
          </a:xfrm>
        </p:spPr>
        <p:txBody>
          <a:bodyPr>
            <a:normAutofit/>
          </a:bodyPr>
          <a:lstStyle/>
          <a:p>
            <a:pPr lvl="0">
              <a:buFont typeface="Symbol" panose="05050102010706020507" pitchFamily="18" charset="2"/>
              <a:buChar char=""/>
            </a:pPr>
            <a:r>
              <a:rPr lang="en-US" sz="3000" spc="25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Use proposal deadline as an endpoint and work backward to schedule tasks</a:t>
            </a:r>
            <a:endParaRPr lang="en-US" sz="3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en-US" sz="3000" spc="25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Allow time for multiple drafts of project description/narrative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US" sz="3000" spc="25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Allow time for colleagues (and Office of Research staff) to critique </a:t>
            </a:r>
            <a:r>
              <a:rPr lang="en-US" sz="3000" spc="2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proofread your </a:t>
            </a:r>
            <a:r>
              <a:rPr lang="en-US" sz="3000" spc="25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draft </a:t>
            </a:r>
            <a:endParaRPr lang="en-US" sz="3000" spc="25" dirty="0" smtClean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en-US" sz="3000" spc="25" dirty="0" smtClean="0">
                <a:solidFill>
                  <a:srgbClr val="000000"/>
                </a:solidFill>
                <a:cs typeface="Calibri" panose="020F0502020204030204" pitchFamily="34" charset="0"/>
              </a:rPr>
              <a:t>If timeline isn’t realistic, consider postponing submission to allow time to develop competitive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9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0AF6D02D7904C8F80BD19DFBDE79E" ma:contentTypeVersion="3" ma:contentTypeDescription="Create a new document." ma:contentTypeScope="" ma:versionID="dfb7907c1b4335672476c9f00bc29a86">
  <xsd:schema xmlns:xsd="http://www.w3.org/2001/XMLSchema" xmlns:xs="http://www.w3.org/2001/XMLSchema" xmlns:p="http://schemas.microsoft.com/office/2006/metadata/properties" xmlns:ns2="d74c6780-1ab9-45e8-958f-da74824ef95a" targetNamespace="http://schemas.microsoft.com/office/2006/metadata/properties" ma:root="true" ma:fieldsID="a1182113f2befcf50c1a56595e43c276" ns2:_="">
    <xsd:import namespace="d74c6780-1ab9-45e8-958f-da74824ef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c6780-1ab9-45e8-958f-da74824ef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4CB93-BB0A-49D3-AF65-FFD1A9A62BFA}"/>
</file>

<file path=customXml/itemProps2.xml><?xml version="1.0" encoding="utf-8"?>
<ds:datastoreItem xmlns:ds="http://schemas.openxmlformats.org/officeDocument/2006/customXml" ds:itemID="{2FAF5C4A-A6C2-49B8-B7E0-A907E0FD4547}"/>
</file>

<file path=customXml/itemProps3.xml><?xml version="1.0" encoding="utf-8"?>
<ds:datastoreItem xmlns:ds="http://schemas.openxmlformats.org/officeDocument/2006/customXml" ds:itemID="{5647C7A1-8958-4591-BAEC-86DC4EA31E0F}"/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988</Words>
  <Application>Microsoft Office PowerPoint</Application>
  <PresentationFormat>On-screen Show (4:3)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맑은 고딕</vt:lpstr>
      <vt:lpstr>Arial</vt:lpstr>
      <vt:lpstr>Calibri</vt:lpstr>
      <vt:lpstr>Cambria</vt:lpstr>
      <vt:lpstr>Cambria Math</vt:lpstr>
      <vt:lpstr>PT Sans</vt:lpstr>
      <vt:lpstr>Segoe UI</vt:lpstr>
      <vt:lpstr>Stencil</vt:lpstr>
      <vt:lpstr>Symbol</vt:lpstr>
      <vt:lpstr>Times New Roman</vt:lpstr>
      <vt:lpstr>Wingdings</vt:lpstr>
      <vt:lpstr>Office Theme</vt:lpstr>
      <vt:lpstr>Best Practices in Proposal Development</vt:lpstr>
      <vt:lpstr>PowerPoint Presentation</vt:lpstr>
      <vt:lpstr>PowerPoint Presentation</vt:lpstr>
      <vt:lpstr>Life Cycle of a Sponsored Project</vt:lpstr>
      <vt:lpstr>Getting to know the funder</vt:lpstr>
      <vt:lpstr>Solicitation/RFP/FOA/NOFA/RFA</vt:lpstr>
      <vt:lpstr>Importance of Solicitation</vt:lpstr>
      <vt:lpstr>Importance of Solicitation Con’t</vt:lpstr>
      <vt:lpstr>Develop a realistic timeline</vt:lpstr>
      <vt:lpstr>Contact the Program Officer</vt:lpstr>
      <vt:lpstr>Resources Available</vt:lpstr>
      <vt:lpstr>Research Toolkit</vt:lpstr>
      <vt:lpstr>Crafting your narrative</vt:lpstr>
      <vt:lpstr>Key Aspects of Budget Development</vt:lpstr>
      <vt:lpstr>Budget Justification</vt:lpstr>
      <vt:lpstr>Common Budget Mistakes</vt:lpstr>
      <vt:lpstr>OoR Pre-Award Contacts</vt:lpstr>
      <vt:lpstr>Upcoming Research 101 Workshops</vt:lpstr>
    </vt:vector>
  </TitlesOfParts>
  <Company>WDStone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Murdock, Jamie</dc:creator>
  <cp:lastModifiedBy>Murdock, Jamie</cp:lastModifiedBy>
  <cp:revision>93</cp:revision>
  <cp:lastPrinted>2020-02-04T20:17:24Z</cp:lastPrinted>
  <dcterms:created xsi:type="dcterms:W3CDTF">2016-01-21T19:56:54Z</dcterms:created>
  <dcterms:modified xsi:type="dcterms:W3CDTF">2020-09-29T14:08:54Z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0x0101005DF0AF6D02D7904C8F80BD19DFBDE79E</vt:lpwstr>
  </property>
</Properties>
</file>