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59" r:id="rId3"/>
    <p:sldId id="263" r:id="rId4"/>
    <p:sldId id="266" r:id="rId5"/>
    <p:sldId id="265" r:id="rId6"/>
    <p:sldId id="267" r:id="rId7"/>
    <p:sldId id="268" r:id="rId8"/>
    <p:sldId id="279" r:id="rId9"/>
    <p:sldId id="270" r:id="rId10"/>
    <p:sldId id="278" r:id="rId11"/>
    <p:sldId id="280" r:id="rId12"/>
    <p:sldId id="277" r:id="rId13"/>
    <p:sldId id="272" r:id="rId14"/>
    <p:sldId id="275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Amy" initials="HA" lastIdx="10" clrIdx="0">
    <p:extLst>
      <p:ext uri="{19B8F6BF-5375-455C-9EA6-DF929625EA0E}">
        <p15:presenceInfo xmlns:p15="http://schemas.microsoft.com/office/powerpoint/2012/main" userId="S-1-5-21-1777954443-780945429-581009308-1548" providerId="AD"/>
      </p:ext>
    </p:extLst>
  </p:cmAuthor>
  <p:cmAuthor id="2" name="Murdock, Jamie" initials="MJ" lastIdx="1" clrIdx="1">
    <p:extLst>
      <p:ext uri="{19B8F6BF-5375-455C-9EA6-DF929625EA0E}">
        <p15:presenceInfo xmlns:p15="http://schemas.microsoft.com/office/powerpoint/2012/main" userId="S-1-5-21-1777954443-780945429-581009308-87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984"/>
    <a:srgbClr val="FF9900"/>
    <a:srgbClr val="00C400"/>
    <a:srgbClr val="9966FF"/>
    <a:srgbClr val="00CC00"/>
    <a:srgbClr val="3399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57F43A-0782-4344-9DC1-8034E98B495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4E6764-766C-4C8E-BE20-748014FA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B09875-0503-4415-A536-15B8DC27A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EB1C4-FCAF-4F8E-A66A-81F1702FD6C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270ED48-B7FA-4095-AEF2-04DF8082E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447C0EA-8B98-4D6B-A825-6CCB4C11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38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2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8" name="Rectangle 16">
            <a:extLst>
              <a:ext uri="{FF2B5EF4-FFF2-40B4-BE49-F238E27FC236}">
                <a16:creationId xmlns:a16="http://schemas.microsoft.com/office/drawing/2014/main" id="{459BA9EC-3FF7-44EC-9EA0-C147CACE5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0129" name="Rectangle 17">
            <a:extLst>
              <a:ext uri="{FF2B5EF4-FFF2-40B4-BE49-F238E27FC236}">
                <a16:creationId xmlns:a16="http://schemas.microsoft.com/office/drawing/2014/main" id="{7E2D33F3-893B-49A4-B076-69695C783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0130" name="Rectangle 18">
            <a:extLst>
              <a:ext uri="{FF2B5EF4-FFF2-40B4-BE49-F238E27FC236}">
                <a16:creationId xmlns:a16="http://schemas.microsoft.com/office/drawing/2014/main" id="{022D4BDE-31EB-4B1F-8D30-024678CD03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57A297-25DA-4E2C-BAB7-44199D986FB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6019800" cy="1752600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418237951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70A4-61DF-4F08-A5A1-652CC8E32D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24F5-6B66-4B79-8ADF-231A3CC3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50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5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23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businessoffice/grant-acc" TargetMode="External"/><Relationship Id="rId2" Type="http://schemas.openxmlformats.org/officeDocument/2006/relationships/hyperlink" Target="tntech.edu/research/aboutus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0F21A-617B-4338-9E32-03152C56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05722"/>
            <a:ext cx="3429000" cy="3276601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Sponsored Projects Overview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4FB19BC-E441-4CFF-B4B6-384FE0D39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74882"/>
            <a:ext cx="2895600" cy="1071082"/>
          </a:xfrm>
        </p:spPr>
        <p:txBody>
          <a:bodyPr/>
          <a:lstStyle/>
          <a:p>
            <a:r>
              <a:rPr lang="en-US" altLang="en-US" sz="34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Research 101 Workshop: </a:t>
            </a:r>
            <a:endParaRPr lang="en-US" sz="3400" dirty="0">
              <a:solidFill>
                <a:srgbClr val="7030A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 descr="rectangle">
            <a:extLst>
              <a:ext uri="{FF2B5EF4-FFF2-40B4-BE49-F238E27FC236}">
                <a16:creationId xmlns:a16="http://schemas.microsoft.com/office/drawing/2014/main" id="{24BDEF4F-F9BF-45A0-ACB4-FF1377AE97FD}"/>
              </a:ext>
            </a:extLst>
          </p:cNvPr>
          <p:cNvSpPr/>
          <p:nvPr/>
        </p:nvSpPr>
        <p:spPr bwMode="auto">
          <a:xfrm>
            <a:off x="3794428" y="1"/>
            <a:ext cx="2444828" cy="1350271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 descr="rectangle">
            <a:extLst>
              <a:ext uri="{FF2B5EF4-FFF2-40B4-BE49-F238E27FC236}">
                <a16:creationId xmlns:a16="http://schemas.microsoft.com/office/drawing/2014/main" id="{6B5E4070-F0F3-42F5-8092-218B442B26CA}"/>
              </a:ext>
            </a:extLst>
          </p:cNvPr>
          <p:cNvSpPr/>
          <p:nvPr/>
        </p:nvSpPr>
        <p:spPr bwMode="auto">
          <a:xfrm>
            <a:off x="3794428" y="5199503"/>
            <a:ext cx="2444828" cy="1658497"/>
          </a:xfrm>
          <a:prstGeom prst="rect">
            <a:avLst/>
          </a:prstGeom>
          <a:solidFill>
            <a:srgbClr val="4F29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Portrait Steven A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1923"/>
            <a:ext cx="2743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15058"/>
            <a:ext cx="2209800" cy="1453682"/>
          </a:xfrm>
          <a:prstGeom prst="rect">
            <a:avLst/>
          </a:prstGeom>
        </p:spPr>
      </p:pic>
      <p:pic>
        <p:nvPicPr>
          <p:cNvPr id="1030" name="Picture 6" descr="Murdock and Kalyanap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1" b="10535"/>
          <a:stretch/>
        </p:blipFill>
        <p:spPr bwMode="auto">
          <a:xfrm>
            <a:off x="6324600" y="5678246"/>
            <a:ext cx="2743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photo.tntech.edu/image.php?mediaID=NTg5MTE4OTIxN2FlN2Rj&amp;type=sample&amp;folderID=NjMxODkyMTdhZTdkYw==&amp;seo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28" y="1446195"/>
            <a:ext cx="2444828" cy="36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374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20" y="388534"/>
            <a:ext cx="7886700" cy="955867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 smtClean="0">
                <a:solidFill>
                  <a:srgbClr val="4F2984"/>
                </a:solidFill>
              </a:rPr>
              <a:t>OoR</a:t>
            </a:r>
            <a:r>
              <a:rPr lang="en-US" sz="4500" dirty="0" smtClean="0">
                <a:solidFill>
                  <a:srgbClr val="4F2984"/>
                </a:solidFill>
              </a:rPr>
              <a:t> Post-Award Services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4401"/>
            <a:ext cx="7886700" cy="4400160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450"/>
              </a:spcAft>
            </a:pPr>
            <a:r>
              <a:rPr lang="en-US" sz="2400" dirty="0"/>
              <a:t>Process all awards from external </a:t>
            </a:r>
            <a:r>
              <a:rPr lang="en-US" sz="2400" dirty="0" smtClean="0"/>
              <a:t>sponsors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Negotiate </a:t>
            </a:r>
            <a:r>
              <a:rPr lang="en-US" sz="2400" dirty="0"/>
              <a:t>and execute sponsored </a:t>
            </a:r>
            <a:r>
              <a:rPr lang="en-US" sz="2400" dirty="0" smtClean="0"/>
              <a:t>agreements 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Conduct initial risk assessment for any </a:t>
            </a:r>
            <a:r>
              <a:rPr lang="en-US" sz="2400" dirty="0" err="1"/>
              <a:t>subrecipient</a:t>
            </a:r>
            <a:endParaRPr lang="en-US" sz="2400" dirty="0" smtClean="0"/>
          </a:p>
          <a:p>
            <a:pPr lvl="1">
              <a:spcAft>
                <a:spcPts val="450"/>
              </a:spcAft>
            </a:pPr>
            <a:r>
              <a:rPr lang="en-US" sz="2400" dirty="0" smtClean="0"/>
              <a:t>Initiate Project Kickoff Meeting to discuss award details, roles and responsibilities, university and sponsor requirements (including reporting) and closeout procedures. 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Ensure administrative compliance with </a:t>
            </a:r>
            <a:r>
              <a:rPr lang="en-US" sz="2400" dirty="0"/>
              <a:t>TTU, state, sponsor, and federal </a:t>
            </a:r>
            <a:r>
              <a:rPr lang="en-US" sz="2400" dirty="0" smtClean="0"/>
              <a:t>regulations</a:t>
            </a:r>
          </a:p>
          <a:p>
            <a:pPr lvl="1"/>
            <a:r>
              <a:rPr lang="en-US" sz="2400" dirty="0"/>
              <a:t>Coordinate with GA to respond to audit and bookkeeping-assistance requests and to provide training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Assist </a:t>
            </a:r>
            <a:r>
              <a:rPr lang="en-US" sz="2400" dirty="0"/>
              <a:t>faculty in all matters regarding intellectual property protection and commercialization. 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solidFill>
                  <a:srgbClr val="4F2984"/>
                </a:solidFill>
              </a:rPr>
              <a:t>GA Post-Award Services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331879"/>
            <a:ext cx="7886700" cy="4381231"/>
          </a:xfr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450"/>
              </a:spcAft>
            </a:pPr>
            <a:r>
              <a:rPr lang="en-US" sz="2400" dirty="0" smtClean="0"/>
              <a:t>Provide </a:t>
            </a:r>
            <a:r>
              <a:rPr lang="en-US" sz="2400" dirty="0"/>
              <a:t>oversight for sponsored projects accounting at Tech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Submit invoicing and financial reporting to the sponsor 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Ensure fiscal compliance with </a:t>
            </a:r>
            <a:r>
              <a:rPr lang="en-US" sz="2400" dirty="0"/>
              <a:t>TTU, state, sponsor, and federal </a:t>
            </a:r>
            <a:r>
              <a:rPr lang="en-US" sz="2400" dirty="0" smtClean="0"/>
              <a:t>regulations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Monitor all matching accounts and requirements, both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and internal</a:t>
            </a:r>
          </a:p>
          <a:p>
            <a:pPr lvl="1">
              <a:spcAft>
                <a:spcPts val="450"/>
              </a:spcAft>
            </a:pPr>
            <a:r>
              <a:rPr lang="en-US" sz="2400" dirty="0" smtClean="0"/>
              <a:t>Conduct the </a:t>
            </a:r>
            <a:r>
              <a:rPr lang="en-US" sz="2400" dirty="0"/>
              <a:t>draw down of funds and </a:t>
            </a:r>
            <a:r>
              <a:rPr lang="en-US" sz="2400" dirty="0" smtClean="0"/>
              <a:t>reconcile </a:t>
            </a:r>
            <a:r>
              <a:rPr lang="en-US" sz="2400" dirty="0"/>
              <a:t>the draw down to expenses. </a:t>
            </a:r>
            <a:endParaRPr lang="en-US" sz="2400" dirty="0" smtClean="0"/>
          </a:p>
          <a:p>
            <a:pPr lvl="1">
              <a:spcAft>
                <a:spcPts val="450"/>
              </a:spcAft>
            </a:pPr>
            <a:r>
              <a:rPr lang="en-US" sz="2400" dirty="0" smtClean="0"/>
              <a:t>Prepare, disseminate and collect effort reporting certifications on a semester basis</a:t>
            </a:r>
          </a:p>
          <a:p>
            <a:pPr lvl="1"/>
            <a:r>
              <a:rPr lang="en-US" sz="2400" dirty="0"/>
              <a:t>Coordinate with </a:t>
            </a:r>
            <a:r>
              <a:rPr lang="en-US" sz="2400" dirty="0" err="1" smtClean="0"/>
              <a:t>OoR</a:t>
            </a:r>
            <a:r>
              <a:rPr lang="en-US" sz="2400" dirty="0" smtClean="0"/>
              <a:t> </a:t>
            </a:r>
            <a:r>
              <a:rPr lang="en-US" sz="2400" dirty="0"/>
              <a:t>to respond to audit and bookkeeping-assistance requests and to provide training</a:t>
            </a:r>
          </a:p>
          <a:p>
            <a:pPr lvl="1">
              <a:spcAft>
                <a:spcPts val="450"/>
              </a:spcAft>
            </a:pPr>
            <a:endParaRPr lang="en-US" sz="2400" dirty="0" smtClean="0"/>
          </a:p>
          <a:p>
            <a:pPr marL="3429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0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95" y="255156"/>
            <a:ext cx="7886700" cy="935182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4F2984"/>
                </a:solidFill>
              </a:rPr>
              <a:t>Required Training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0265"/>
            <a:ext cx="7886700" cy="4469036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2500" dirty="0"/>
              <a:t>TTU subscribes to the Collaborative Institutional Training Initiative (CITI) </a:t>
            </a:r>
            <a:r>
              <a:rPr lang="en-US" sz="2500" dirty="0" smtClean="0"/>
              <a:t>to provide </a:t>
            </a:r>
            <a:r>
              <a:rPr lang="en-US" sz="2500" dirty="0"/>
              <a:t>training in the Responsible Conduct of Research, Animal Subjects, Human Subjects, and Export Controls</a:t>
            </a:r>
            <a:r>
              <a:rPr lang="en-US" sz="2500" dirty="0" smtClean="0"/>
              <a:t>.</a:t>
            </a:r>
          </a:p>
          <a:p>
            <a:pPr>
              <a:spcAft>
                <a:spcPts val="900"/>
              </a:spcAft>
            </a:pPr>
            <a:r>
              <a:rPr lang="en-US" sz="2500" dirty="0" smtClean="0"/>
              <a:t>All personnel </a:t>
            </a:r>
            <a:r>
              <a:rPr lang="en-US" sz="2500" dirty="0"/>
              <a:t>on funded grants are required to complete training in the Responsible Conduct of Research (RCR</a:t>
            </a:r>
            <a:r>
              <a:rPr lang="en-US" sz="2500" dirty="0" smtClean="0"/>
              <a:t>).</a:t>
            </a:r>
          </a:p>
          <a:p>
            <a:pPr>
              <a:spcAft>
                <a:spcPts val="900"/>
              </a:spcAft>
            </a:pPr>
            <a:r>
              <a:rPr lang="en-US" sz="2500" dirty="0" smtClean="0"/>
              <a:t>Additional training modules are required for individuals dealing with human subjects, animal subjects, and export controls.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5865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84753"/>
            <a:ext cx="8677275" cy="1224972"/>
          </a:xfrm>
        </p:spPr>
        <p:txBody>
          <a:bodyPr>
            <a:normAutofit/>
          </a:bodyPr>
          <a:lstStyle/>
          <a:p>
            <a:r>
              <a:rPr lang="en-US" sz="4500" dirty="0" err="1" smtClean="0">
                <a:solidFill>
                  <a:srgbClr val="4F2984"/>
                </a:solidFill>
              </a:rPr>
              <a:t>OoR</a:t>
            </a:r>
            <a:r>
              <a:rPr lang="en-US" sz="4500" dirty="0" smtClean="0">
                <a:solidFill>
                  <a:srgbClr val="4F2984"/>
                </a:solidFill>
              </a:rPr>
              <a:t> website: tntech.edu/research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9961"/>
            <a:ext cx="7886700" cy="430934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3000" dirty="0" smtClean="0"/>
              <a:t>Contains:</a:t>
            </a:r>
            <a:endParaRPr lang="en-US" sz="3000" b="1" dirty="0" smtClean="0"/>
          </a:p>
          <a:p>
            <a:pPr>
              <a:spcAft>
                <a:spcPts val="900"/>
              </a:spcAft>
            </a:pPr>
            <a:r>
              <a:rPr lang="en-US" sz="3000" dirty="0" smtClean="0"/>
              <a:t>All </a:t>
            </a:r>
            <a:r>
              <a:rPr lang="en-US" sz="3000" dirty="0"/>
              <a:t>internal </a:t>
            </a:r>
            <a:r>
              <a:rPr lang="en-US" sz="3000" dirty="0" smtClean="0"/>
              <a:t>forms and agreements</a:t>
            </a:r>
            <a:endParaRPr lang="en-US" sz="3000" dirty="0"/>
          </a:p>
          <a:p>
            <a:pPr>
              <a:spcAft>
                <a:spcPts val="900"/>
              </a:spcAft>
            </a:pPr>
            <a:r>
              <a:rPr lang="en-US" sz="3000" dirty="0"/>
              <a:t>Essential </a:t>
            </a:r>
            <a:r>
              <a:rPr lang="en-US" sz="3000" dirty="0" smtClean="0"/>
              <a:t>information (e.g. </a:t>
            </a:r>
            <a:r>
              <a:rPr lang="en-US" sz="3000" dirty="0"/>
              <a:t>congressional district, </a:t>
            </a:r>
            <a:r>
              <a:rPr lang="en-US" sz="3000" dirty="0" smtClean="0"/>
              <a:t>EIN, DUNS) </a:t>
            </a:r>
          </a:p>
          <a:p>
            <a:pPr>
              <a:spcAft>
                <a:spcPts val="900"/>
              </a:spcAft>
            </a:pPr>
            <a:r>
              <a:rPr lang="en-US" sz="3000" dirty="0" smtClean="0"/>
              <a:t>Proposal development resources including toolkit and SharePoint site (e.g. New Faculty Guide to Competing for Research Funding)</a:t>
            </a:r>
          </a:p>
          <a:p>
            <a:pPr>
              <a:spcAft>
                <a:spcPts val="900"/>
              </a:spcAft>
            </a:pPr>
            <a:r>
              <a:rPr lang="en-US" sz="3000" dirty="0" smtClean="0"/>
              <a:t>Faculty research directory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P</a:t>
            </a:r>
            <a:r>
              <a:rPr lang="en-US" sz="3000" dirty="0" smtClean="0"/>
              <a:t>olicies and procedures</a:t>
            </a:r>
          </a:p>
          <a:p>
            <a:pPr>
              <a:spcAft>
                <a:spcPts val="900"/>
              </a:spcAft>
            </a:pPr>
            <a:r>
              <a:rPr lang="en-US" sz="3000" dirty="0" smtClean="0"/>
              <a:t>ORED supported committee information</a:t>
            </a:r>
          </a:p>
          <a:p>
            <a:pPr>
              <a:spcAft>
                <a:spcPts val="900"/>
              </a:spcAft>
            </a:pPr>
            <a:endParaRPr lang="en-US" sz="3000" dirty="0"/>
          </a:p>
          <a:p>
            <a:pPr marL="457200" lvl="1" indent="0">
              <a:spcAft>
                <a:spcPts val="900"/>
              </a:spcAft>
              <a:buNone/>
            </a:pPr>
            <a:endParaRPr lang="en-US" sz="3000" dirty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3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26" y="338454"/>
            <a:ext cx="7886700" cy="935182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4F2984"/>
                </a:solidFill>
              </a:rPr>
              <a:t>Communication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25" y="1480337"/>
            <a:ext cx="7747771" cy="431883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900"/>
              </a:spcAft>
            </a:pPr>
            <a:r>
              <a:rPr lang="en-US" sz="3000" dirty="0" smtClean="0"/>
              <a:t>Staff contact information</a:t>
            </a:r>
          </a:p>
          <a:p>
            <a:pPr lvl="1">
              <a:spcAft>
                <a:spcPts val="900"/>
              </a:spcAft>
            </a:pPr>
            <a:r>
              <a:rPr lang="en-US" sz="2600" dirty="0" smtClean="0"/>
              <a:t>Office of Research</a:t>
            </a:r>
          </a:p>
          <a:p>
            <a:pPr lvl="2">
              <a:spcAft>
                <a:spcPts val="900"/>
              </a:spcAft>
            </a:pPr>
            <a:r>
              <a:rPr lang="en-US" sz="2200" dirty="0" smtClean="0">
                <a:hlinkClick r:id="rId2" action="ppaction://hlinkfile"/>
              </a:rPr>
              <a:t>tntech.edu/research/</a:t>
            </a:r>
            <a:r>
              <a:rPr lang="en-US" sz="2200" dirty="0" err="1" smtClean="0">
                <a:hlinkClick r:id="rId2" action="ppaction://hlinkfile"/>
              </a:rPr>
              <a:t>aboutus</a:t>
            </a:r>
            <a:r>
              <a:rPr lang="en-US" sz="2200" dirty="0" smtClean="0"/>
              <a:t> – contains a list of </a:t>
            </a:r>
            <a:r>
              <a:rPr lang="en-US" sz="2200" dirty="0" err="1" smtClean="0"/>
              <a:t>OoR</a:t>
            </a:r>
            <a:r>
              <a:rPr lang="en-US" sz="2200" dirty="0" smtClean="0"/>
              <a:t> staff phone numbers and email addresses</a:t>
            </a:r>
          </a:p>
          <a:p>
            <a:pPr lvl="1">
              <a:spcAft>
                <a:spcPts val="900"/>
              </a:spcAft>
            </a:pPr>
            <a:r>
              <a:rPr lang="en-US" sz="2600" dirty="0" smtClean="0"/>
              <a:t>Grant Accounting</a:t>
            </a:r>
            <a:endParaRPr lang="en-US" sz="2600" dirty="0"/>
          </a:p>
          <a:p>
            <a:pPr lvl="2">
              <a:spcAft>
                <a:spcPts val="900"/>
              </a:spcAft>
            </a:pPr>
            <a:r>
              <a:rPr lang="en-US" sz="2000" dirty="0" smtClean="0">
                <a:hlinkClick r:id="rId3"/>
              </a:rPr>
              <a:t>tntech.edu/</a:t>
            </a:r>
            <a:r>
              <a:rPr lang="en-US" sz="2000" dirty="0" err="1" smtClean="0">
                <a:hlinkClick r:id="rId3"/>
              </a:rPr>
              <a:t>businessoffice</a:t>
            </a:r>
            <a:r>
              <a:rPr lang="en-US" sz="2000" dirty="0" smtClean="0">
                <a:hlinkClick r:id="rId3"/>
              </a:rPr>
              <a:t>/grant-</a:t>
            </a:r>
            <a:r>
              <a:rPr lang="en-US" sz="2000" dirty="0" err="1" smtClean="0">
                <a:hlinkClick r:id="rId3"/>
              </a:rPr>
              <a:t>acc</a:t>
            </a:r>
            <a:r>
              <a:rPr lang="en-US" sz="2200" dirty="0" smtClean="0"/>
              <a:t> </a:t>
            </a:r>
            <a:r>
              <a:rPr lang="en-US" sz="2200" dirty="0"/>
              <a:t>– contains a list of </a:t>
            </a:r>
            <a:r>
              <a:rPr lang="en-US" sz="2200" dirty="0" smtClean="0"/>
              <a:t>GA </a:t>
            </a:r>
            <a:r>
              <a:rPr lang="en-US" sz="2200" dirty="0"/>
              <a:t>staff phone numbers and email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OoR</a:t>
            </a:r>
            <a:r>
              <a:rPr lang="en-US" sz="2800" dirty="0" smtClean="0"/>
              <a:t> </a:t>
            </a:r>
            <a:r>
              <a:rPr lang="en-US" sz="2800" dirty="0"/>
              <a:t>newsletter, </a:t>
            </a:r>
            <a:r>
              <a:rPr lang="en-US" sz="2800" dirty="0" smtClean="0"/>
              <a:t>Tech Times</a:t>
            </a:r>
            <a:r>
              <a:rPr lang="en-US" sz="2800" dirty="0"/>
              <a:t>, faculty listserv, emails to </a:t>
            </a:r>
            <a:r>
              <a:rPr lang="en-US" sz="2800" dirty="0" smtClean="0"/>
              <a:t>chairs/deans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GA monthly bookkeeper meetings, Teams Group for Bookkeepers, emails.   </a:t>
            </a:r>
            <a:endParaRPr lang="en-US" sz="2800" dirty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7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252"/>
            <a:ext cx="7886700" cy="93518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srgbClr val="4F2984"/>
                </a:solidFill>
              </a:rPr>
              <a:t>Upcoming Research 101 Workshops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1288"/>
            <a:ext cx="7886700" cy="517764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900"/>
              </a:spcAft>
            </a:pPr>
            <a:r>
              <a:rPr lang="en-US" sz="3000" dirty="0" smtClean="0"/>
              <a:t>Identify Funding</a:t>
            </a:r>
          </a:p>
          <a:p>
            <a:pPr lvl="1">
              <a:spcAft>
                <a:spcPts val="900"/>
              </a:spcAft>
            </a:pPr>
            <a:r>
              <a:rPr lang="en-US" sz="2600" dirty="0" smtClean="0"/>
              <a:t>October 22, 2020</a:t>
            </a:r>
          </a:p>
          <a:p>
            <a:pPr>
              <a:spcAft>
                <a:spcPts val="900"/>
              </a:spcAft>
            </a:pPr>
            <a:r>
              <a:rPr lang="en-US" sz="3000" dirty="0" smtClean="0"/>
              <a:t>Best Practices in Proposal Development</a:t>
            </a:r>
          </a:p>
          <a:p>
            <a:pPr lvl="1">
              <a:spcAft>
                <a:spcPts val="900"/>
              </a:spcAft>
            </a:pPr>
            <a:r>
              <a:rPr lang="en-US" sz="2600" dirty="0" smtClean="0"/>
              <a:t>November 5, 2020</a:t>
            </a:r>
          </a:p>
          <a:p>
            <a:pPr>
              <a:spcAft>
                <a:spcPts val="900"/>
              </a:spcAft>
            </a:pPr>
            <a:r>
              <a:rPr lang="en-US" sz="3000" dirty="0" err="1" smtClean="0"/>
              <a:t>Subrecipient</a:t>
            </a:r>
            <a:r>
              <a:rPr lang="en-US" sz="3000" dirty="0" smtClean="0"/>
              <a:t> Monitoring</a:t>
            </a:r>
            <a:endParaRPr lang="en-US" sz="3000" dirty="0"/>
          </a:p>
          <a:p>
            <a:pPr lvl="1">
              <a:spcAft>
                <a:spcPts val="900"/>
              </a:spcAft>
            </a:pPr>
            <a:r>
              <a:rPr lang="en-US" sz="2600" dirty="0" smtClean="0"/>
              <a:t>February 4, 2021</a:t>
            </a:r>
          </a:p>
          <a:p>
            <a:pPr>
              <a:spcAft>
                <a:spcPts val="900"/>
              </a:spcAft>
            </a:pPr>
            <a:r>
              <a:rPr lang="en-US" sz="3000" dirty="0" smtClean="0"/>
              <a:t>Post-Award Management</a:t>
            </a:r>
          </a:p>
          <a:p>
            <a:pPr lvl="1">
              <a:spcAft>
                <a:spcPts val="900"/>
              </a:spcAft>
            </a:pPr>
            <a:r>
              <a:rPr lang="en-US" sz="2600" dirty="0" smtClean="0"/>
              <a:t>February 25, 2021</a:t>
            </a:r>
          </a:p>
          <a:p>
            <a:pPr>
              <a:spcAft>
                <a:spcPts val="900"/>
              </a:spcAft>
            </a:pPr>
            <a:r>
              <a:rPr lang="en-US" sz="3000" dirty="0" smtClean="0"/>
              <a:t>Responsible Conduct of Research</a:t>
            </a:r>
            <a:endParaRPr lang="en-US" sz="3000" dirty="0"/>
          </a:p>
          <a:p>
            <a:pPr lvl="1">
              <a:spcAft>
                <a:spcPts val="900"/>
              </a:spcAft>
            </a:pPr>
            <a:r>
              <a:rPr lang="en-US" sz="2600" dirty="0" smtClean="0"/>
              <a:t>March 11, 2021</a:t>
            </a:r>
            <a:endParaRPr lang="en-US" sz="2600" dirty="0"/>
          </a:p>
          <a:p>
            <a:pPr marL="457200" lvl="1" indent="0">
              <a:spcAft>
                <a:spcPts val="900"/>
              </a:spcAft>
              <a:buNone/>
            </a:pPr>
            <a:endParaRPr lang="en-US" sz="2600" dirty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1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04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7030A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Research 101 </a:t>
            </a:r>
            <a:r>
              <a:rPr lang="en-US" altLang="en-US" sz="4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Workshop</a:t>
            </a:r>
            <a:endParaRPr lang="en-US" sz="4800" dirty="0">
              <a:solidFill>
                <a:srgbClr val="7030A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9078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latin typeface="Cambria" panose="02040503050406030204" pitchFamily="18" charset="0"/>
                <a:cs typeface="Segoe UI" panose="020B0502040204020203" pitchFamily="34" charset="0"/>
              </a:rPr>
              <a:t>Sponsored Projects Overview</a:t>
            </a:r>
            <a:endParaRPr lang="en-US" sz="2800" b="1" i="1" spc="150" dirty="0">
              <a:latin typeface="PT Sans"/>
              <a:cs typeface="PT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58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"/>
                <a:cs typeface="PT Sans"/>
              </a:rPr>
              <a:t>September 17, 2020</a:t>
            </a:r>
            <a:endParaRPr lang="en-US" sz="240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8859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6162" y="352666"/>
            <a:ext cx="537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F2984"/>
                </a:solidFill>
              </a:rPr>
              <a:t>Topics to be Covered</a:t>
            </a:r>
            <a:endParaRPr lang="en-US" sz="4400" dirty="0">
              <a:solidFill>
                <a:srgbClr val="4F298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7" y="1266850"/>
            <a:ext cx="821448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Definition of sponsored research/external funding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Role of the Office of </a:t>
            </a:r>
            <a:r>
              <a:rPr lang="en-US" sz="3000" dirty="0" smtClean="0"/>
              <a:t>Research (</a:t>
            </a:r>
            <a:r>
              <a:rPr lang="en-US" sz="3000" dirty="0" err="1" smtClean="0"/>
              <a:t>OoR</a:t>
            </a:r>
            <a:r>
              <a:rPr lang="en-US" sz="3000" dirty="0" smtClean="0"/>
              <a:t>) and Office of Grant Accounting (GA)</a:t>
            </a:r>
            <a:endParaRPr lang="en-US" sz="3000" dirty="0"/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Internal process and required paperwork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Overview of roles </a:t>
            </a:r>
            <a:r>
              <a:rPr lang="en-US" sz="3000" dirty="0"/>
              <a:t>and </a:t>
            </a:r>
            <a:r>
              <a:rPr lang="en-US" sz="3000" dirty="0" smtClean="0"/>
              <a:t>responsibilities in proposal development and grant management process</a:t>
            </a:r>
            <a:endParaRPr lang="en-US" sz="3000" dirty="0"/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Overview </a:t>
            </a:r>
            <a:r>
              <a:rPr lang="en-US" sz="3000" dirty="0"/>
              <a:t>of training requirements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Resources </a:t>
            </a:r>
            <a:r>
              <a:rPr lang="en-US" sz="3000" dirty="0"/>
              <a:t>available </a:t>
            </a:r>
            <a:r>
              <a:rPr lang="en-US" sz="3000" dirty="0" smtClean="0"/>
              <a:t>on website/</a:t>
            </a:r>
            <a:r>
              <a:rPr lang="en-US" sz="3000" dirty="0" err="1" smtClean="0"/>
              <a:t>Sharepoint</a:t>
            </a:r>
            <a:endParaRPr lang="en-US" sz="3000" dirty="0"/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Staff contacts and communication strategies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83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1939"/>
            <a:ext cx="7886700" cy="1003048"/>
          </a:xfrm>
        </p:spPr>
        <p:txBody>
          <a:bodyPr>
            <a:normAutofit/>
          </a:bodyPr>
          <a:lstStyle/>
          <a:p>
            <a:pPr algn="ctr"/>
            <a:r>
              <a:rPr lang="en-US" sz="4500" spc="8" dirty="0">
                <a:solidFill>
                  <a:srgbClr val="4F2984"/>
                </a:solidFill>
                <a:ea typeface="+mn-ea"/>
                <a:cs typeface="+mn-cs"/>
              </a:rPr>
              <a:t>What is a Sponsored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7124"/>
            <a:ext cx="7886700" cy="3834245"/>
          </a:xfrm>
        </p:spPr>
        <p:txBody>
          <a:bodyPr>
            <a:normAutofit fontScale="85000" lnSpcReduction="10000"/>
          </a:bodyPr>
          <a:lstStyle/>
          <a:p>
            <a:pPr lvl="1">
              <a:spcAft>
                <a:spcPts val="1350"/>
              </a:spcAft>
            </a:pPr>
            <a:r>
              <a:rPr lang="en-US" sz="3000" dirty="0"/>
              <a:t>Sponsored programs are projects and/or activities conducted by members of the faculty or, in some </a:t>
            </a:r>
            <a:r>
              <a:rPr lang="en-US" sz="3000" dirty="0" smtClean="0"/>
              <a:t>instances </a:t>
            </a:r>
            <a:r>
              <a:rPr lang="en-US" sz="3000" dirty="0"/>
              <a:t>staff members or </a:t>
            </a:r>
            <a:r>
              <a:rPr lang="en-US" sz="3000" dirty="0" smtClean="0"/>
              <a:t>students, </a:t>
            </a:r>
            <a:r>
              <a:rPr lang="en-US" sz="3000" dirty="0"/>
              <a:t>that are supported wholly or in part by external restricted funds awarded to the University</a:t>
            </a:r>
            <a:r>
              <a:rPr lang="en-US" sz="3000" dirty="0" smtClean="0"/>
              <a:t>.  </a:t>
            </a:r>
            <a:endParaRPr lang="en-US" sz="975" dirty="0"/>
          </a:p>
          <a:p>
            <a:pPr lvl="1">
              <a:spcAft>
                <a:spcPts val="1350"/>
              </a:spcAft>
            </a:pPr>
            <a:r>
              <a:rPr lang="en-US" sz="3000" dirty="0" smtClean="0"/>
              <a:t>Externally funded </a:t>
            </a:r>
            <a:r>
              <a:rPr lang="en-US" sz="3000" dirty="0"/>
              <a:t>activities in which a formal written agreement, i.e., a grant, contract, or cooperative agreement, is entered into by the University and the sponsor.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1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309"/>
            <a:ext cx="7886700" cy="45244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800" dirty="0"/>
              <a:t>Tennessee Tech University (TTU) receives awards for research, training, </a:t>
            </a:r>
            <a:r>
              <a:rPr lang="en-US" sz="3800" dirty="0" smtClean="0"/>
              <a:t>public service and </a:t>
            </a:r>
            <a:r>
              <a:rPr lang="en-US" sz="3800" dirty="0"/>
              <a:t>technical assistance from extramural funding sources, including federal, state and local governments and private organizations.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800" dirty="0"/>
              <a:t>The policies and procedures governing research and sponsored programs are diverse and complex. Our goal </a:t>
            </a:r>
            <a:r>
              <a:rPr lang="en-US" sz="3800" dirty="0" smtClean="0"/>
              <a:t>is </a:t>
            </a:r>
            <a:r>
              <a:rPr lang="en-US" sz="3800" dirty="0"/>
              <a:t>to assist faculty, staff, and </a:t>
            </a:r>
            <a:r>
              <a:rPr lang="en-US" sz="3800" dirty="0" smtClean="0"/>
              <a:t>students </a:t>
            </a:r>
            <a:r>
              <a:rPr lang="en-US" sz="3800" dirty="0"/>
              <a:t>in preparing </a:t>
            </a:r>
            <a:r>
              <a:rPr lang="en-US" sz="3800" dirty="0" smtClean="0"/>
              <a:t>proposals, </a:t>
            </a:r>
            <a:r>
              <a:rPr lang="en-US" sz="3800" dirty="0"/>
              <a:t>conducting </a:t>
            </a:r>
            <a:r>
              <a:rPr lang="en-US" sz="3800" dirty="0" smtClean="0"/>
              <a:t>research activities, and utilizing external funding in </a:t>
            </a:r>
            <a:r>
              <a:rPr lang="en-US" sz="3800" b="1" u="sng" dirty="0" smtClean="0"/>
              <a:t>compliance</a:t>
            </a:r>
            <a:r>
              <a:rPr lang="en-US" sz="3800" dirty="0" smtClean="0"/>
              <a:t> </a:t>
            </a:r>
            <a:r>
              <a:rPr lang="en-US" sz="3800" dirty="0"/>
              <a:t>with relevant government laws and regulations, and TTU policies and procedures. </a:t>
            </a:r>
            <a:endParaRPr lang="en-US" sz="38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800" dirty="0" smtClean="0"/>
              <a:t>Dr. Otuonye is the university official authorized to sign/submit all proposals and most contracts (awards). </a:t>
            </a:r>
            <a:endParaRPr lang="en-US" sz="3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5522" y="63400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F2984"/>
                </a:solidFill>
              </a:rPr>
              <a:t>Office of </a:t>
            </a:r>
            <a:r>
              <a:rPr lang="en-US" sz="4000" dirty="0" smtClean="0">
                <a:solidFill>
                  <a:srgbClr val="4F2984"/>
                </a:solidFill>
              </a:rPr>
              <a:t>Research/Grant Accounting</a:t>
            </a:r>
            <a:endParaRPr lang="en-US" sz="4000" dirty="0">
              <a:solidFill>
                <a:srgbClr val="4F2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9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79" y="370234"/>
            <a:ext cx="8185314" cy="806824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</a:pPr>
            <a:r>
              <a:rPr lang="en-US" spc="8" dirty="0">
                <a:solidFill>
                  <a:srgbClr val="4F2984"/>
                </a:solidFill>
                <a:ea typeface="+mn-ea"/>
                <a:cs typeface="+mn-cs"/>
              </a:rPr>
              <a:t>Life Cycle of a Sponsored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" name="Block Arc 6">
            <a:extLst>
              <a:ext uri="{FF2B5EF4-FFF2-40B4-BE49-F238E27FC236}">
                <a16:creationId xmlns:a16="http://schemas.microsoft.com/office/drawing/2014/main" id="{E6F0C861-AD9F-4FDB-840D-1065B114BAE3}"/>
              </a:ext>
            </a:extLst>
          </p:cNvPr>
          <p:cNvSpPr/>
          <p:nvPr/>
        </p:nvSpPr>
        <p:spPr>
          <a:xfrm>
            <a:off x="2898034" y="2227485"/>
            <a:ext cx="2952328" cy="295232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1057B7-5751-4D7C-AD2A-6F61C84D0C8E}"/>
              </a:ext>
            </a:extLst>
          </p:cNvPr>
          <p:cNvSpPr/>
          <p:nvPr/>
        </p:nvSpPr>
        <p:spPr>
          <a:xfrm>
            <a:off x="2618209" y="3046378"/>
            <a:ext cx="634244" cy="634244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그룹 6">
            <a:extLst>
              <a:ext uri="{FF2B5EF4-FFF2-40B4-BE49-F238E27FC236}">
                <a16:creationId xmlns:a16="http://schemas.microsoft.com/office/drawing/2014/main" id="{514F7EEC-54B7-4492-A22D-AAA6712B838A}"/>
              </a:ext>
            </a:extLst>
          </p:cNvPr>
          <p:cNvGrpSpPr/>
          <p:nvPr/>
        </p:nvGrpSpPr>
        <p:grpSpPr>
          <a:xfrm>
            <a:off x="3407497" y="2089990"/>
            <a:ext cx="1918288" cy="634244"/>
            <a:chOff x="4991839" y="2148357"/>
            <a:chExt cx="1918288" cy="634244"/>
          </a:xfrm>
          <a:solidFill>
            <a:srgbClr val="00CC99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DC9E49-0086-42B9-8C0D-B6360ADFCF27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939E82-5571-45E9-AB68-5315828673CA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32BBB4D-5E02-4439-8E6A-59050301FC81}"/>
              </a:ext>
            </a:extLst>
          </p:cNvPr>
          <p:cNvSpPr/>
          <p:nvPr/>
        </p:nvSpPr>
        <p:spPr>
          <a:xfrm>
            <a:off x="5499860" y="3046378"/>
            <a:ext cx="634244" cy="634244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C9555-BE49-4E0D-AEB6-F99339B820DC}"/>
              </a:ext>
            </a:extLst>
          </p:cNvPr>
          <p:cNvSpPr/>
          <p:nvPr/>
        </p:nvSpPr>
        <p:spPr>
          <a:xfrm>
            <a:off x="5065258" y="4254669"/>
            <a:ext cx="634244" cy="63424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F9088B-3B41-4A1F-A9C1-ABE96D29590E}"/>
              </a:ext>
            </a:extLst>
          </p:cNvPr>
          <p:cNvSpPr/>
          <p:nvPr/>
        </p:nvSpPr>
        <p:spPr>
          <a:xfrm>
            <a:off x="3042494" y="4254669"/>
            <a:ext cx="634244" cy="634244"/>
          </a:xfrm>
          <a:prstGeom prst="ellipse">
            <a:avLst/>
          </a:prstGeom>
          <a:solidFill>
            <a:srgbClr val="4F298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748EE31-E167-4505-A9E0-F8EA3EA59576}"/>
              </a:ext>
            </a:extLst>
          </p:cNvPr>
          <p:cNvSpPr/>
          <p:nvPr/>
        </p:nvSpPr>
        <p:spPr>
          <a:xfrm rot="14485673">
            <a:off x="4818495" y="4950623"/>
            <a:ext cx="210809" cy="207122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Block Arc 10">
            <a:extLst>
              <a:ext uri="{FF2B5EF4-FFF2-40B4-BE49-F238E27FC236}">
                <a16:creationId xmlns:a16="http://schemas.microsoft.com/office/drawing/2014/main" id="{5F73A9FF-3A1B-4FAF-BB8E-CB833EF17A71}"/>
              </a:ext>
            </a:extLst>
          </p:cNvPr>
          <p:cNvSpPr/>
          <p:nvPr/>
        </p:nvSpPr>
        <p:spPr>
          <a:xfrm>
            <a:off x="2757013" y="3242717"/>
            <a:ext cx="356636" cy="2415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" name="Picture 12" descr="Light Bulb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43" y="4327315"/>
            <a:ext cx="488950" cy="4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Writing Using A Feather And Ink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13" y="2196337"/>
            <a:ext cx="406760" cy="4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Submit Button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38" y="2089990"/>
            <a:ext cx="655123" cy="6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Paper Clip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79" y="3178987"/>
            <a:ext cx="436484" cy="3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 rot="20836885">
            <a:off x="4867717" y="4426977"/>
            <a:ext cx="1051020" cy="287171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Completed</a:t>
            </a:r>
            <a:endParaRPr lang="en-US" sz="11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CDC0A6-3A35-4511-A59A-B3E493DDEE4A}"/>
              </a:ext>
            </a:extLst>
          </p:cNvPr>
          <p:cNvGrpSpPr/>
          <p:nvPr/>
        </p:nvGrpSpPr>
        <p:grpSpPr>
          <a:xfrm>
            <a:off x="482350" y="1229617"/>
            <a:ext cx="3384329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42F21A-9529-45E8-9738-BD90FAC0F5DC}"/>
                </a:ext>
              </a:extLst>
            </p:cNvPr>
            <p:cNvSpPr txBox="1"/>
            <p:nvPr/>
          </p:nvSpPr>
          <p:spPr>
            <a:xfrm>
              <a:off x="3288731" y="4560313"/>
              <a:ext cx="1619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 together competitive proposal that meets all applicable guidelines.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80CC24-D149-4DAC-AD0A-E260EEECCB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rgbClr val="00CC99"/>
                  </a:solidFill>
                  <a:cs typeface="Arial" pitchFamily="34" charset="0"/>
                </a:rPr>
                <a:t>Develop Proposal</a:t>
              </a:r>
              <a:endParaRPr lang="ko-KR" altLang="en-US" sz="1200" b="1" dirty="0">
                <a:solidFill>
                  <a:srgbClr val="00CC99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58D39E-89B9-4707-A53D-669B7F674E17}"/>
              </a:ext>
            </a:extLst>
          </p:cNvPr>
          <p:cNvGrpSpPr/>
          <p:nvPr/>
        </p:nvGrpSpPr>
        <p:grpSpPr>
          <a:xfrm>
            <a:off x="500270" y="2685705"/>
            <a:ext cx="2062724" cy="696588"/>
            <a:chOff x="2551706" y="4195825"/>
            <a:chExt cx="2357002" cy="10807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3A495-A197-4BE1-8A3B-CF64BA9BCF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71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Utilize SPIN, Grants.gov, and other resources.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743C68-B2A6-484C-8383-78C77B85A160}"/>
                </a:ext>
              </a:extLst>
            </p:cNvPr>
            <p:cNvSpPr txBox="1"/>
            <p:nvPr/>
          </p:nvSpPr>
          <p:spPr>
            <a:xfrm>
              <a:off x="2560360" y="4195825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Identify Funding Source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E421B6-23E0-4745-9159-4D7728722F39}"/>
              </a:ext>
            </a:extLst>
          </p:cNvPr>
          <p:cNvGrpSpPr/>
          <p:nvPr/>
        </p:nvGrpSpPr>
        <p:grpSpPr>
          <a:xfrm>
            <a:off x="5021048" y="1241126"/>
            <a:ext cx="3355232" cy="923330"/>
            <a:chOff x="2551705" y="4283314"/>
            <a:chExt cx="2336966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78A9F5-A950-4EA7-8BB8-CBA4CFAF3F85}"/>
                </a:ext>
              </a:extLst>
            </p:cNvPr>
            <p:cNvSpPr txBox="1"/>
            <p:nvPr/>
          </p:nvSpPr>
          <p:spPr>
            <a:xfrm>
              <a:off x="2551705" y="4560313"/>
              <a:ext cx="1646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Submit proposal in a timely manner through the required method.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63B8E-0A1D-46CA-8D54-C9EBDE033D4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C400"/>
                  </a:solidFill>
                  <a:cs typeface="Arial" pitchFamily="34" charset="0"/>
                </a:rPr>
                <a:t>Submit Proposal</a:t>
              </a:r>
              <a:endParaRPr lang="ko-KR" altLang="en-US" sz="1200" b="1" dirty="0">
                <a:solidFill>
                  <a:srgbClr val="00C4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7B5A4C-5D60-460A-A8C1-0BC835468EE0}"/>
              </a:ext>
            </a:extLst>
          </p:cNvPr>
          <p:cNvGrpSpPr/>
          <p:nvPr/>
        </p:nvGrpSpPr>
        <p:grpSpPr>
          <a:xfrm>
            <a:off x="6154428" y="2707871"/>
            <a:ext cx="3355234" cy="1107996"/>
            <a:chOff x="2551705" y="4283314"/>
            <a:chExt cx="2336967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2704D9-2D5E-4346-BAE6-F9F27407F3F4}"/>
                </a:ext>
              </a:extLst>
            </p:cNvPr>
            <p:cNvSpPr txBox="1"/>
            <p:nvPr/>
          </p:nvSpPr>
          <p:spPr>
            <a:xfrm>
              <a:off x="2551706" y="4560313"/>
              <a:ext cx="1566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If funded, the project should be implemented according to award documents and complying with all applicable guidelines.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298BA9-273C-41C1-98D8-9864A969B80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9900"/>
                  </a:solidFill>
                  <a:cs typeface="Arial" pitchFamily="34" charset="0"/>
                </a:rPr>
                <a:t>Manage Award</a:t>
              </a:r>
              <a:endParaRPr lang="ko-KR" altLang="en-US" sz="1200" b="1" dirty="0">
                <a:solidFill>
                  <a:srgbClr val="FF9900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56B737-DA8A-45AA-AD1C-7BD6D69A7AF2}"/>
              </a:ext>
            </a:extLst>
          </p:cNvPr>
          <p:cNvGrpSpPr/>
          <p:nvPr/>
        </p:nvGrpSpPr>
        <p:grpSpPr>
          <a:xfrm>
            <a:off x="5915762" y="4363978"/>
            <a:ext cx="1950963" cy="1053282"/>
            <a:chOff x="2551707" y="4293726"/>
            <a:chExt cx="2357001" cy="6310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9E4069-2EF4-458C-B426-29205CE7ACDD}"/>
                </a:ext>
              </a:extLst>
            </p:cNvPr>
            <p:cNvSpPr txBox="1"/>
            <p:nvPr/>
          </p:nvSpPr>
          <p:spPr>
            <a:xfrm>
              <a:off x="2551707" y="4463102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Ensure that all required reports are completed and applicable closing procedures are followed.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553C50-7312-4225-863E-D3DD8869D79C}"/>
                </a:ext>
              </a:extLst>
            </p:cNvPr>
            <p:cNvSpPr txBox="1"/>
            <p:nvPr/>
          </p:nvSpPr>
          <p:spPr>
            <a:xfrm>
              <a:off x="2561724" y="4293726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Award Close-out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FB5699-60F0-4635-9977-61DDE068F798}"/>
              </a:ext>
            </a:extLst>
          </p:cNvPr>
          <p:cNvGrpSpPr/>
          <p:nvPr/>
        </p:nvGrpSpPr>
        <p:grpSpPr>
          <a:xfrm>
            <a:off x="1653974" y="4309075"/>
            <a:ext cx="1282383" cy="553998"/>
            <a:chOff x="2551705" y="4283314"/>
            <a:chExt cx="2357003" cy="5539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37AE3F-E675-4ABB-AE18-9C8D7869BCE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9ACAD8-C7CF-4622-BFA0-F53B9DA7D00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rgbClr val="4F2984"/>
                  </a:solidFill>
                  <a:cs typeface="Arial" pitchFamily="34" charset="0"/>
                </a:rPr>
                <a:t>Project Idea</a:t>
              </a:r>
              <a:endParaRPr lang="ko-KR" altLang="en-US" sz="1200" b="1" dirty="0">
                <a:solidFill>
                  <a:srgbClr val="4F2984"/>
                </a:solidFill>
                <a:cs typeface="Arial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61" y="3024058"/>
            <a:ext cx="1187139" cy="12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421"/>
            <a:ext cx="7886700" cy="924422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4F2984"/>
                </a:solidFill>
              </a:rPr>
              <a:t>Internal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344"/>
            <a:ext cx="7886700" cy="509259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sz="2700" dirty="0" smtClean="0"/>
              <a:t>Notice of Intent </a:t>
            </a:r>
            <a:r>
              <a:rPr lang="en-US" sz="2700" dirty="0"/>
              <a:t>to Submit </a:t>
            </a:r>
            <a:r>
              <a:rPr lang="en-US" sz="2700" dirty="0" smtClean="0"/>
              <a:t>Proposal Form</a:t>
            </a:r>
            <a:r>
              <a:rPr lang="en-US" sz="2700" dirty="0"/>
              <a:t>: </a:t>
            </a:r>
            <a:r>
              <a:rPr lang="en-US" sz="2250" dirty="0"/>
              <a:t>Completed 30+ days before deadline. Provides information such as preliminary title, PI and other TTU personnel involved, funding program, </a:t>
            </a:r>
            <a:r>
              <a:rPr lang="en-US" sz="2250" b="1" dirty="0">
                <a:solidFill>
                  <a:srgbClr val="4F2984"/>
                </a:solidFill>
              </a:rPr>
              <a:t>deadline</a:t>
            </a:r>
            <a:r>
              <a:rPr lang="en-US" sz="2250" dirty="0"/>
              <a:t>, and </a:t>
            </a:r>
            <a:r>
              <a:rPr lang="en-US" sz="2250" b="1" dirty="0" smtClean="0">
                <a:solidFill>
                  <a:srgbClr val="4F2984"/>
                </a:solidFill>
              </a:rPr>
              <a:t>type of assistance </a:t>
            </a:r>
            <a:r>
              <a:rPr lang="en-US" sz="2250" b="1" dirty="0">
                <a:solidFill>
                  <a:srgbClr val="4F2984"/>
                </a:solidFill>
              </a:rPr>
              <a:t>needed</a:t>
            </a:r>
            <a:r>
              <a:rPr lang="en-US" sz="2250" dirty="0"/>
              <a:t>. </a:t>
            </a:r>
            <a:endParaRPr lang="en-US" sz="2250" dirty="0" smtClean="0"/>
          </a:p>
          <a:p>
            <a:pPr>
              <a:spcAft>
                <a:spcPts val="450"/>
              </a:spcAft>
            </a:pPr>
            <a:r>
              <a:rPr lang="en-US" sz="2700" dirty="0" err="1"/>
              <a:t>Subrecipient</a:t>
            </a:r>
            <a:r>
              <a:rPr lang="en-US" sz="2700" dirty="0"/>
              <a:t>/Contractor Checklist and </a:t>
            </a:r>
            <a:r>
              <a:rPr lang="en-US" sz="2700" dirty="0" err="1"/>
              <a:t>Subrecipient</a:t>
            </a:r>
            <a:r>
              <a:rPr lang="en-US" sz="2700" dirty="0"/>
              <a:t> Commitment </a:t>
            </a:r>
            <a:r>
              <a:rPr lang="en-US" sz="2700" dirty="0" smtClean="0"/>
              <a:t>form (</a:t>
            </a:r>
            <a:r>
              <a:rPr lang="en-US" sz="2250" dirty="0" smtClean="0"/>
              <a:t>if applicable): required for collaborative proposals involving </a:t>
            </a:r>
            <a:r>
              <a:rPr lang="en-US" sz="2250" dirty="0" err="1" smtClean="0"/>
              <a:t>subrecipients</a:t>
            </a:r>
            <a:r>
              <a:rPr lang="en-US" sz="2250" dirty="0" smtClean="0"/>
              <a:t> </a:t>
            </a:r>
            <a:r>
              <a:rPr lang="en-US" sz="2250" smtClean="0"/>
              <a:t>or contractors/vendors.</a:t>
            </a:r>
            <a:endParaRPr lang="en-US" sz="2250" dirty="0"/>
          </a:p>
          <a:p>
            <a:pPr>
              <a:spcAft>
                <a:spcPts val="450"/>
              </a:spcAft>
            </a:pPr>
            <a:r>
              <a:rPr lang="en-US" sz="2700" dirty="0"/>
              <a:t>Proposal Endorsement </a:t>
            </a:r>
            <a:r>
              <a:rPr lang="en-US" sz="2700" dirty="0" smtClean="0"/>
              <a:t>Form (PEF): </a:t>
            </a:r>
            <a:r>
              <a:rPr lang="en-US" sz="2250" dirty="0"/>
              <a:t>includes budget and personnel information</a:t>
            </a:r>
            <a:r>
              <a:rPr lang="en-US" sz="2250" dirty="0" smtClean="0"/>
              <a:t>,</a:t>
            </a:r>
            <a:r>
              <a:rPr lang="en-US" sz="2250" dirty="0" smtClean="0">
                <a:solidFill>
                  <a:srgbClr val="00B050"/>
                </a:solidFill>
              </a:rPr>
              <a:t> </a:t>
            </a:r>
            <a:r>
              <a:rPr lang="en-US" sz="2250" dirty="0" smtClean="0"/>
              <a:t>match requirements, identifies </a:t>
            </a:r>
            <a:r>
              <a:rPr lang="en-US" sz="2250" dirty="0"/>
              <a:t>potential compliance issues, </a:t>
            </a:r>
            <a:r>
              <a:rPr lang="en-US" sz="2250" dirty="0" smtClean="0"/>
              <a:t>etc.  Must </a:t>
            </a:r>
            <a:r>
              <a:rPr lang="en-US" sz="2250" dirty="0"/>
              <a:t>be signed by </a:t>
            </a:r>
            <a:r>
              <a:rPr lang="en-US" sz="2250" dirty="0" smtClean="0"/>
              <a:t>PI, Co-PIs and </a:t>
            </a:r>
            <a:r>
              <a:rPr lang="en-US" sz="2250" dirty="0"/>
              <a:t>applicable chairs and deans. </a:t>
            </a:r>
          </a:p>
          <a:p>
            <a:pPr>
              <a:spcAft>
                <a:spcPts val="450"/>
              </a:spcAft>
            </a:pPr>
            <a:r>
              <a:rPr lang="en-US" sz="2700" dirty="0" smtClean="0"/>
              <a:t>Award </a:t>
            </a:r>
            <a:r>
              <a:rPr lang="en-US" sz="2700" dirty="0"/>
              <a:t>Activation </a:t>
            </a:r>
            <a:r>
              <a:rPr lang="en-US" sz="2700" dirty="0" smtClean="0"/>
              <a:t>Form (AAF): </a:t>
            </a:r>
            <a:r>
              <a:rPr lang="en-US" sz="2250" dirty="0"/>
              <a:t>Completed if project is funded. Contains similar information to </a:t>
            </a:r>
            <a:r>
              <a:rPr lang="en-US" sz="2250" dirty="0" smtClean="0"/>
              <a:t>PEF and details in what budget categories the award will be spent.  </a:t>
            </a:r>
            <a:endParaRPr lang="en-US" sz="2250" strike="sngStrike" dirty="0"/>
          </a:p>
        </p:txBody>
      </p:sp>
    </p:spTree>
    <p:extLst>
      <p:ext uri="{BB962C8B-B14F-4D97-AF65-F5344CB8AC3E}">
        <p14:creationId xmlns:p14="http://schemas.microsoft.com/office/powerpoint/2010/main" val="524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242724"/>
            <a:ext cx="8517835" cy="9244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4F2984"/>
                </a:solidFill>
              </a:rPr>
              <a:t>Key Roles and Responsibilities</a:t>
            </a:r>
            <a:endParaRPr lang="en-US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0" y="1036151"/>
            <a:ext cx="8517835" cy="5085038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800" dirty="0"/>
              <a:t>The Principal Investigator </a:t>
            </a:r>
            <a:r>
              <a:rPr lang="en-US" sz="1800" dirty="0" smtClean="0"/>
              <a:t>(PI) has </a:t>
            </a:r>
            <a:r>
              <a:rPr lang="en-US" sz="1800" dirty="0"/>
              <a:t>the </a:t>
            </a:r>
            <a:r>
              <a:rPr lang="en-US" sz="1800" b="1" dirty="0"/>
              <a:t>primary responsibility </a:t>
            </a:r>
            <a:r>
              <a:rPr lang="en-US" sz="1800" dirty="0"/>
              <a:t>for the scientific, technical and fiscal leadership of the </a:t>
            </a:r>
            <a:r>
              <a:rPr lang="en-US" sz="1800" dirty="0" smtClean="0"/>
              <a:t>project, as well as intermittent progress reports.</a:t>
            </a:r>
          </a:p>
          <a:p>
            <a:pPr>
              <a:spcAft>
                <a:spcPts val="450"/>
              </a:spcAft>
            </a:pPr>
            <a:r>
              <a:rPr lang="en-US" sz="1800" dirty="0" smtClean="0"/>
              <a:t>The Dean and Department Chair approve </a:t>
            </a:r>
            <a:r>
              <a:rPr lang="en-US" sz="1800" dirty="0"/>
              <a:t>that </a:t>
            </a:r>
            <a:r>
              <a:rPr lang="en-US" sz="1800" dirty="0" smtClean="0"/>
              <a:t>PI is </a:t>
            </a:r>
            <a:r>
              <a:rPr lang="en-US" sz="1800" dirty="0"/>
              <a:t>qualified </a:t>
            </a:r>
            <a:r>
              <a:rPr lang="en-US" sz="1800" dirty="0" smtClean="0"/>
              <a:t>to </a:t>
            </a:r>
            <a:r>
              <a:rPr lang="en-US" sz="1800" dirty="0"/>
              <a:t>serve </a:t>
            </a:r>
            <a:r>
              <a:rPr lang="en-US" sz="1800" dirty="0" smtClean="0"/>
              <a:t>and approve any cost share commitments. Department Chair also approves </a:t>
            </a:r>
            <a:r>
              <a:rPr lang="en-US" sz="1800" dirty="0"/>
              <a:t>any </a:t>
            </a:r>
            <a:r>
              <a:rPr lang="en-US" sz="1800" dirty="0" smtClean="0"/>
              <a:t>release </a:t>
            </a:r>
            <a:r>
              <a:rPr lang="en-US" sz="1800" dirty="0"/>
              <a:t>time and </a:t>
            </a:r>
            <a:r>
              <a:rPr lang="en-US" sz="1800" dirty="0" smtClean="0"/>
              <a:t>ensures </a:t>
            </a:r>
            <a:r>
              <a:rPr lang="en-US" sz="1800" dirty="0"/>
              <a:t>release </a:t>
            </a:r>
            <a:r>
              <a:rPr lang="en-US" sz="1800" dirty="0" smtClean="0"/>
              <a:t>occurs.</a:t>
            </a:r>
            <a:endParaRPr lang="en-US" sz="1800" dirty="0"/>
          </a:p>
          <a:p>
            <a:pPr>
              <a:spcAft>
                <a:spcPts val="450"/>
              </a:spcAft>
            </a:pPr>
            <a:r>
              <a:rPr lang="en-US" sz="1800" dirty="0"/>
              <a:t>The </a:t>
            </a:r>
            <a:r>
              <a:rPr lang="en-US" sz="1800" dirty="0" err="1"/>
              <a:t>OoR</a:t>
            </a:r>
            <a:r>
              <a:rPr lang="en-US" sz="1800" dirty="0"/>
              <a:t> </a:t>
            </a:r>
            <a:r>
              <a:rPr lang="en-US" sz="1800" dirty="0" smtClean="0"/>
              <a:t>assists PI in </a:t>
            </a:r>
            <a:r>
              <a:rPr lang="en-US" sz="1800" dirty="0"/>
              <a:t>preparing proposals and </a:t>
            </a:r>
            <a:r>
              <a:rPr lang="en-US" sz="1800" dirty="0" smtClean="0"/>
              <a:t>implementing awards that are </a:t>
            </a:r>
            <a:r>
              <a:rPr lang="en-US" sz="1800" dirty="0"/>
              <a:t>compliant with relevant government laws and regulations, and TTU policies and procedures. </a:t>
            </a:r>
          </a:p>
          <a:p>
            <a:pPr>
              <a:spcAft>
                <a:spcPts val="450"/>
              </a:spcAft>
            </a:pPr>
            <a:r>
              <a:rPr lang="en-US" sz="1800" dirty="0" smtClean="0"/>
              <a:t>The Project Bookkeeper </a:t>
            </a:r>
            <a:r>
              <a:rPr lang="en-US" sz="1800" dirty="0"/>
              <a:t>assists the </a:t>
            </a:r>
            <a:r>
              <a:rPr lang="en-US" sz="1800" dirty="0" smtClean="0"/>
              <a:t>PI with </a:t>
            </a:r>
            <a:r>
              <a:rPr lang="en-US" sz="1800" dirty="0"/>
              <a:t>budget monitoring to ensure expenditures are </a:t>
            </a:r>
            <a:r>
              <a:rPr lang="en-US" sz="1800" dirty="0" smtClean="0"/>
              <a:t>authorized and within approved budget.  The Bookkeeper also develops </a:t>
            </a:r>
            <a:r>
              <a:rPr lang="en-US" sz="1800" dirty="0"/>
              <a:t>and maintains </a:t>
            </a:r>
            <a:r>
              <a:rPr lang="en-US" sz="1800" dirty="0" smtClean="0"/>
              <a:t>documentation </a:t>
            </a:r>
            <a:r>
              <a:rPr lang="en-US" sz="1800" dirty="0"/>
              <a:t>and </a:t>
            </a:r>
            <a:r>
              <a:rPr lang="en-US" sz="1800" dirty="0" smtClean="0"/>
              <a:t>records in accordance with records management procedures.</a:t>
            </a:r>
            <a:endParaRPr lang="en-US" sz="1800" dirty="0"/>
          </a:p>
          <a:p>
            <a:pPr>
              <a:spcAft>
                <a:spcPts val="450"/>
              </a:spcAft>
            </a:pPr>
            <a:r>
              <a:rPr lang="en-US" sz="1800" dirty="0" smtClean="0"/>
              <a:t>Grant Accounting collaborates with bookkeeper to ensure appropriate fiscal management and prepares and submits all invoices and financial reports to the agency as articulated in the award documents. 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sz="1400" dirty="0" smtClean="0"/>
              <a:t>See </a:t>
            </a:r>
            <a:r>
              <a:rPr lang="en-US" sz="1400" dirty="0" err="1" smtClean="0"/>
              <a:t>OoR</a:t>
            </a:r>
            <a:r>
              <a:rPr lang="en-US" sz="1400" dirty="0" smtClean="0"/>
              <a:t> website </a:t>
            </a:r>
            <a:r>
              <a:rPr lang="en-US" sz="1400" dirty="0"/>
              <a:t>for </a:t>
            </a:r>
            <a:r>
              <a:rPr lang="en-US" sz="1400" dirty="0" smtClean="0"/>
              <a:t>a more complete list of roles and responsibilities: https</a:t>
            </a:r>
            <a:r>
              <a:rPr lang="en-US" sz="1400" dirty="0"/>
              <a:t>://www.tntech.edu/research/researchcompliance/roles-and-responsibilities.php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358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20" y="379298"/>
            <a:ext cx="7886700" cy="955867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 smtClean="0">
                <a:solidFill>
                  <a:srgbClr val="4F2984"/>
                </a:solidFill>
              </a:rPr>
              <a:t>OoR</a:t>
            </a:r>
            <a:r>
              <a:rPr lang="en-US" sz="4500" dirty="0" smtClean="0">
                <a:solidFill>
                  <a:srgbClr val="4F2984"/>
                </a:solidFill>
              </a:rPr>
              <a:t> Pre-Award Services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1420"/>
            <a:ext cx="7886700" cy="4492980"/>
          </a:xfrm>
        </p:spPr>
        <p:txBody>
          <a:bodyPr>
            <a:normAutofit fontScale="85000" lnSpcReduction="20000"/>
          </a:bodyPr>
          <a:lstStyle/>
          <a:p>
            <a:pPr lvl="1">
              <a:spcAft>
                <a:spcPts val="450"/>
              </a:spcAft>
            </a:pPr>
            <a:r>
              <a:rPr lang="en-US" sz="2600" dirty="0"/>
              <a:t>Assist in identifying appropriate and relevant funding </a:t>
            </a:r>
            <a:r>
              <a:rPr lang="en-US" sz="2600" dirty="0" smtClean="0"/>
              <a:t>opportunities </a:t>
            </a:r>
          </a:p>
          <a:p>
            <a:pPr lvl="1">
              <a:spcAft>
                <a:spcPts val="450"/>
              </a:spcAft>
            </a:pPr>
            <a:r>
              <a:rPr lang="en-US" sz="2600" dirty="0" smtClean="0"/>
              <a:t>Promote and support collaborative, transdisciplinary research and scholarly activities</a:t>
            </a:r>
          </a:p>
          <a:p>
            <a:pPr lvl="1">
              <a:spcAft>
                <a:spcPts val="450"/>
              </a:spcAft>
            </a:pPr>
            <a:r>
              <a:rPr lang="en-US" sz="2600" dirty="0" smtClean="0"/>
              <a:t>Conduct </a:t>
            </a:r>
            <a:r>
              <a:rPr lang="en-US" sz="2600" dirty="0"/>
              <a:t>proposal </a:t>
            </a:r>
            <a:r>
              <a:rPr lang="en-US" sz="2600" dirty="0" smtClean="0"/>
              <a:t>development workshops</a:t>
            </a:r>
          </a:p>
          <a:p>
            <a:pPr lvl="1">
              <a:spcAft>
                <a:spcPts val="450"/>
              </a:spcAft>
            </a:pPr>
            <a:r>
              <a:rPr lang="en-US" sz="2600" dirty="0"/>
              <a:t>Assist with proposal and budget development	</a:t>
            </a:r>
            <a:endParaRPr lang="en-US" sz="2600" dirty="0" smtClean="0"/>
          </a:p>
          <a:p>
            <a:pPr lvl="1">
              <a:spcAft>
                <a:spcPts val="450"/>
              </a:spcAft>
            </a:pPr>
            <a:r>
              <a:rPr lang="en-US" sz="2600" dirty="0" smtClean="0"/>
              <a:t>Assist in the determination of </a:t>
            </a:r>
            <a:r>
              <a:rPr lang="en-US" sz="2600" dirty="0" err="1" smtClean="0"/>
              <a:t>subrecipient</a:t>
            </a:r>
            <a:r>
              <a:rPr lang="en-US" sz="2600" dirty="0" smtClean="0"/>
              <a:t> or contractor</a:t>
            </a:r>
          </a:p>
          <a:p>
            <a:pPr lvl="1">
              <a:spcAft>
                <a:spcPts val="450"/>
              </a:spcAft>
            </a:pPr>
            <a:r>
              <a:rPr lang="en-US" sz="2600" dirty="0"/>
              <a:t>Provide editorial and graphic support on proposals</a:t>
            </a:r>
          </a:p>
          <a:p>
            <a:pPr lvl="1">
              <a:spcAft>
                <a:spcPts val="450"/>
              </a:spcAft>
            </a:pPr>
            <a:r>
              <a:rPr lang="en-US" sz="2600" dirty="0" smtClean="0"/>
              <a:t>Review </a:t>
            </a:r>
            <a:r>
              <a:rPr lang="en-US" sz="2600" dirty="0"/>
              <a:t>proposals to ensure </a:t>
            </a:r>
            <a:r>
              <a:rPr lang="en-US" sz="2600" dirty="0" smtClean="0"/>
              <a:t>sponsor’s </a:t>
            </a:r>
            <a:r>
              <a:rPr lang="en-US" sz="2600" dirty="0"/>
              <a:t>requirements are </a:t>
            </a:r>
            <a:r>
              <a:rPr lang="en-US" sz="2600" dirty="0" smtClean="0"/>
              <a:t>addressed </a:t>
            </a:r>
          </a:p>
          <a:p>
            <a:pPr lvl="1">
              <a:spcAft>
                <a:spcPts val="450"/>
              </a:spcAft>
            </a:pPr>
            <a:r>
              <a:rPr lang="en-US" sz="2600" dirty="0" smtClean="0"/>
              <a:t>Coordinate </a:t>
            </a:r>
            <a:r>
              <a:rPr lang="en-US" sz="2600" dirty="0"/>
              <a:t>the submission of proposals to external sponsors using </a:t>
            </a:r>
            <a:r>
              <a:rPr lang="en-US" sz="2600" dirty="0" smtClean="0"/>
              <a:t>online portals </a:t>
            </a:r>
            <a:endParaRPr lang="en-US" sz="2600" dirty="0"/>
          </a:p>
          <a:p>
            <a:pPr lvl="1">
              <a:spcAft>
                <a:spcPts val="450"/>
              </a:spcAft>
            </a:pPr>
            <a:endParaRPr lang="en-US" sz="2100" dirty="0"/>
          </a:p>
          <a:p>
            <a:pPr lvl="1">
              <a:spcAft>
                <a:spcPts val="450"/>
              </a:spcAft>
            </a:pPr>
            <a:endParaRPr lang="en-US" sz="2400" dirty="0"/>
          </a:p>
          <a:p>
            <a:pPr marL="342900" lvl="1" indent="0">
              <a:spcAft>
                <a:spcPts val="450"/>
              </a:spcAft>
              <a:buNone/>
            </a:pPr>
            <a:endParaRPr lang="en-US" sz="2400" dirty="0"/>
          </a:p>
          <a:p>
            <a:pPr lvl="1">
              <a:spcAft>
                <a:spcPts val="450"/>
              </a:spcAft>
            </a:pPr>
            <a:endParaRPr lang="en-US" sz="2400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8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1105</Words>
  <Application>Microsoft Office PowerPoint</Application>
  <PresentationFormat>On-screen Show (4:3)</PresentationFormat>
  <Paragraphs>123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맑은 고딕</vt:lpstr>
      <vt:lpstr>Arial</vt:lpstr>
      <vt:lpstr>Calibri</vt:lpstr>
      <vt:lpstr>Cambria</vt:lpstr>
      <vt:lpstr>Cambria Math</vt:lpstr>
      <vt:lpstr>PT Sans</vt:lpstr>
      <vt:lpstr>Segoe UI</vt:lpstr>
      <vt:lpstr>Stencil</vt:lpstr>
      <vt:lpstr>Wingdings</vt:lpstr>
      <vt:lpstr>Office Theme</vt:lpstr>
      <vt:lpstr>Sponsored Projects Overview</vt:lpstr>
      <vt:lpstr>PowerPoint Presentation</vt:lpstr>
      <vt:lpstr>PowerPoint Presentation</vt:lpstr>
      <vt:lpstr>What is a Sponsored Project?</vt:lpstr>
      <vt:lpstr>Office of Research/Grant Accounting</vt:lpstr>
      <vt:lpstr>Life Cycle of a Sponsored Project</vt:lpstr>
      <vt:lpstr>Internal Process</vt:lpstr>
      <vt:lpstr>Key Roles and Responsibilities</vt:lpstr>
      <vt:lpstr>OoR Pre-Award Services</vt:lpstr>
      <vt:lpstr>OoR Post-Award Services</vt:lpstr>
      <vt:lpstr>GA Post-Award Services</vt:lpstr>
      <vt:lpstr>Required Training</vt:lpstr>
      <vt:lpstr>OoR website: tntech.edu/research</vt:lpstr>
      <vt:lpstr>Communication</vt:lpstr>
      <vt:lpstr>Upcoming Research 101 Workshops</vt:lpstr>
    </vt:vector>
  </TitlesOfParts>
  <Company>WDStone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Murdock, Jamie</dc:creator>
  <cp:lastModifiedBy>Murdock, Jamie</cp:lastModifiedBy>
  <cp:revision>77</cp:revision>
  <cp:lastPrinted>2019-09-10T15:22:06Z</cp:lastPrinted>
  <dcterms:created xsi:type="dcterms:W3CDTF">2016-01-21T19:56:54Z</dcterms:created>
  <dcterms:modified xsi:type="dcterms:W3CDTF">2020-09-09T16:58:21Z</dcterms:modified>
</cp:coreProperties>
</file>