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74" r:id="rId6"/>
    <p:sldId id="259" r:id="rId7"/>
    <p:sldId id="264" r:id="rId8"/>
    <p:sldId id="260" r:id="rId9"/>
    <p:sldId id="266" r:id="rId10"/>
    <p:sldId id="267" r:id="rId11"/>
    <p:sldId id="261" r:id="rId12"/>
    <p:sldId id="262" r:id="rId13"/>
    <p:sldId id="275" r:id="rId14"/>
    <p:sldId id="268" r:id="rId15"/>
    <p:sldId id="269" r:id="rId16"/>
    <p:sldId id="270" r:id="rId17"/>
    <p:sldId id="271" r:id="rId18"/>
    <p:sldId id="272" r:id="rId19"/>
    <p:sldId id="265" r:id="rId20"/>
    <p:sldId id="273"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E5F6-EBA8-4365-B986-B0C0B6B7C9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BB1F3C-C7A8-4B4E-941C-CEE25266A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3E051-04E7-43B3-BCAE-C012AC90CD2B}"/>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5" name="Footer Placeholder 4">
            <a:extLst>
              <a:ext uri="{FF2B5EF4-FFF2-40B4-BE49-F238E27FC236}">
                <a16:creationId xmlns:a16="http://schemas.microsoft.com/office/drawing/2014/main" id="{983C5CA3-66F3-48BC-B7F2-8BD2613C5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A2E7-D0D2-476B-BC60-595712E7FEF1}"/>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15579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F8EC-4CFD-48AA-8025-9544BC2ADB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2D871A-72E5-41F8-BE72-557B19322E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EB4B6-FA8D-4FF4-8794-FB9798699F5B}"/>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5" name="Footer Placeholder 4">
            <a:extLst>
              <a:ext uri="{FF2B5EF4-FFF2-40B4-BE49-F238E27FC236}">
                <a16:creationId xmlns:a16="http://schemas.microsoft.com/office/drawing/2014/main" id="{CACEC8EA-D44E-4941-9C51-395E3D383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7DDF0-66F5-4BA8-908C-8F4D1BAA52A3}"/>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113504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C4F3D-F089-44C8-9708-23D68B5247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E57451-87D8-4724-985A-2074CEF9C1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DAB6E-7D23-4803-A916-8730F276C742}"/>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5" name="Footer Placeholder 4">
            <a:extLst>
              <a:ext uri="{FF2B5EF4-FFF2-40B4-BE49-F238E27FC236}">
                <a16:creationId xmlns:a16="http://schemas.microsoft.com/office/drawing/2014/main" id="{F7694D6E-F054-407F-BE63-734BF79BB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0C4D5-E993-4FEE-AF2D-103C28C9B56D}"/>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310079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03AF-E37A-46D9-8F54-91C8F7739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9A698-A99D-41CF-BEED-520E656460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C2D88-7B4A-4825-BA4D-FDEB6841B8A0}"/>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5" name="Footer Placeholder 4">
            <a:extLst>
              <a:ext uri="{FF2B5EF4-FFF2-40B4-BE49-F238E27FC236}">
                <a16:creationId xmlns:a16="http://schemas.microsoft.com/office/drawing/2014/main" id="{97D9BF10-D543-40AB-8111-E3B265025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3890E-72D6-45DB-B3DD-0604C8B07E20}"/>
              </a:ext>
            </a:extLst>
          </p:cNvPr>
          <p:cNvSpPr>
            <a:spLocks noGrp="1"/>
          </p:cNvSpPr>
          <p:nvPr>
            <p:ph type="sldNum" sz="quarter" idx="12"/>
          </p:nvPr>
        </p:nvSpPr>
        <p:spPr/>
        <p:txBody>
          <a:bodyPr/>
          <a:lstStyle/>
          <a:p>
            <a:fld id="{84BD5225-7207-4795-A293-8FA67B37D57F}" type="slidenum">
              <a:rPr lang="en-US" smtClean="0"/>
              <a:t>‹#›</a:t>
            </a:fld>
            <a:endParaRPr lang="en-US"/>
          </a:p>
        </p:txBody>
      </p:sp>
    </p:spTree>
    <p:custDataLst>
      <p:tags r:id="rId1"/>
    </p:custDataLst>
    <p:extLst>
      <p:ext uri="{BB962C8B-B14F-4D97-AF65-F5344CB8AC3E}">
        <p14:creationId xmlns:p14="http://schemas.microsoft.com/office/powerpoint/2010/main" val="256623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F1AE-EE3F-44F8-973B-D0772B05C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A7F8E5-69A4-4587-B57B-412051A0A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697F78-96E8-470D-B4A2-F3350D767012}"/>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5" name="Footer Placeholder 4">
            <a:extLst>
              <a:ext uri="{FF2B5EF4-FFF2-40B4-BE49-F238E27FC236}">
                <a16:creationId xmlns:a16="http://schemas.microsoft.com/office/drawing/2014/main" id="{5A332A08-1A82-40E7-BB6A-209B6ACFC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7813D-0698-4B29-8322-5C2ED2B567DC}"/>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286886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80BA-DFD4-4C8E-9949-B40C6C613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40BBA-F8E3-49B9-A82C-F8AF21AA79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C3D900-E19F-426B-95D9-DF612BF9BD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1A5C69-BFE7-41B8-B634-D61CA639050D}"/>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6" name="Footer Placeholder 5">
            <a:extLst>
              <a:ext uri="{FF2B5EF4-FFF2-40B4-BE49-F238E27FC236}">
                <a16:creationId xmlns:a16="http://schemas.microsoft.com/office/drawing/2014/main" id="{80FD2F7B-F898-4241-897D-17E2BBF03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934B6-3DCF-4D7D-AF01-2C9FDACEE806}"/>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363741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FBD0-6651-47F0-B41A-A16DF267CC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ECD631-7EC9-499D-BC9F-2EEA048CB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F5A3C7-E170-4AC6-9676-C929EA31CF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B0C755-8418-4F01-907F-83AC995CAB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5F0D19-631B-4916-9C97-3B0AAF1BB0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BA33FC-D8EA-40FA-839C-0893DA4C4409}"/>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8" name="Footer Placeholder 7">
            <a:extLst>
              <a:ext uri="{FF2B5EF4-FFF2-40B4-BE49-F238E27FC236}">
                <a16:creationId xmlns:a16="http://schemas.microsoft.com/office/drawing/2014/main" id="{E282545D-1766-446F-BFF6-41C4233B41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60CEA2-D011-46E4-B1E0-7A394DD23BFC}"/>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37375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AEB7-0C50-4A8C-922A-C2DA3F376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EDCEF-CCDE-4F6A-AF7A-2F15E27DF991}"/>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4" name="Footer Placeholder 3">
            <a:extLst>
              <a:ext uri="{FF2B5EF4-FFF2-40B4-BE49-F238E27FC236}">
                <a16:creationId xmlns:a16="http://schemas.microsoft.com/office/drawing/2014/main" id="{0CBFFFA8-4D27-4D78-9882-06FCE67648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3AE8-D821-42F1-8C44-045DC03A060A}"/>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92160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975CA1-A191-4A96-AE0B-797F59742C5C}"/>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3" name="Footer Placeholder 2">
            <a:extLst>
              <a:ext uri="{FF2B5EF4-FFF2-40B4-BE49-F238E27FC236}">
                <a16:creationId xmlns:a16="http://schemas.microsoft.com/office/drawing/2014/main" id="{C85BA123-3F05-4D0C-A9A2-A1AC84946F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E349D-047F-4242-ACDB-C4DF656EAE31}"/>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296776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827B-12F8-4D80-A801-4909F7397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DB3306-749B-43AC-85BF-76A35F40D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71E28F-839C-4E46-925F-A79AED083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E73A3E-0B5C-4179-922A-DD07658F5A5F}"/>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6" name="Footer Placeholder 5">
            <a:extLst>
              <a:ext uri="{FF2B5EF4-FFF2-40B4-BE49-F238E27FC236}">
                <a16:creationId xmlns:a16="http://schemas.microsoft.com/office/drawing/2014/main" id="{AF4FBA8D-702C-46F0-9249-619732740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03CC9-06EC-4A6F-BCB1-29E2AD742A51}"/>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309600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1D3-C9D3-4D36-90F9-13BB8D750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2F0429-012C-4667-BFAE-40BA45640E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30625-99E4-49E8-9121-4252A252A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239B31-6954-4202-9D62-FFA50627FCAA}"/>
              </a:ext>
            </a:extLst>
          </p:cNvPr>
          <p:cNvSpPr>
            <a:spLocks noGrp="1"/>
          </p:cNvSpPr>
          <p:nvPr>
            <p:ph type="dt" sz="half" idx="10"/>
          </p:nvPr>
        </p:nvSpPr>
        <p:spPr/>
        <p:txBody>
          <a:bodyPr/>
          <a:lstStyle/>
          <a:p>
            <a:fld id="{E5C87666-D85F-4D7E-BC55-4CE3E397E1A8}" type="datetimeFigureOut">
              <a:rPr lang="en-US" smtClean="0"/>
              <a:t>3/29/2021</a:t>
            </a:fld>
            <a:endParaRPr lang="en-US"/>
          </a:p>
        </p:txBody>
      </p:sp>
      <p:sp>
        <p:nvSpPr>
          <p:cNvPr id="6" name="Footer Placeholder 5">
            <a:extLst>
              <a:ext uri="{FF2B5EF4-FFF2-40B4-BE49-F238E27FC236}">
                <a16:creationId xmlns:a16="http://schemas.microsoft.com/office/drawing/2014/main" id="{82E9EB42-8436-4479-A0CB-98E24A1AF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A470E-BF3F-4CA4-8F29-64899005AB0B}"/>
              </a:ext>
            </a:extLst>
          </p:cNvPr>
          <p:cNvSpPr>
            <a:spLocks noGrp="1"/>
          </p:cNvSpPr>
          <p:nvPr>
            <p:ph type="sldNum" sz="quarter" idx="12"/>
          </p:nvPr>
        </p:nvSpPr>
        <p:spPr/>
        <p:txBody>
          <a:bodyPr/>
          <a:lstStyle/>
          <a:p>
            <a:fld id="{84BD5225-7207-4795-A293-8FA67B37D57F}" type="slidenum">
              <a:rPr lang="en-US" smtClean="0"/>
              <a:t>‹#›</a:t>
            </a:fld>
            <a:endParaRPr lang="en-US"/>
          </a:p>
        </p:txBody>
      </p:sp>
    </p:spTree>
    <p:extLst>
      <p:ext uri="{BB962C8B-B14F-4D97-AF65-F5344CB8AC3E}">
        <p14:creationId xmlns:p14="http://schemas.microsoft.com/office/powerpoint/2010/main" val="188296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E0134-A4CC-486E-AE00-1F86E3E2C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8ADF68-2140-4E12-909B-6241BA60E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C1076-5D97-4C86-A12A-3ABA468B6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87666-D85F-4D7E-BC55-4CE3E397E1A8}" type="datetimeFigureOut">
              <a:rPr lang="en-US" smtClean="0"/>
              <a:t>3/29/2021</a:t>
            </a:fld>
            <a:endParaRPr lang="en-US"/>
          </a:p>
        </p:txBody>
      </p:sp>
      <p:sp>
        <p:nvSpPr>
          <p:cNvPr id="5" name="Footer Placeholder 4">
            <a:extLst>
              <a:ext uri="{FF2B5EF4-FFF2-40B4-BE49-F238E27FC236}">
                <a16:creationId xmlns:a16="http://schemas.microsoft.com/office/drawing/2014/main" id="{E5D76E3C-EFB8-487D-AA17-88B8E5A34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01A074-12BC-4D3D-A1A6-A9B0FD13B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D5225-7207-4795-A293-8FA67B37D57F}" type="slidenum">
              <a:rPr lang="en-US" smtClean="0"/>
              <a:t>‹#›</a:t>
            </a:fld>
            <a:endParaRPr lang="en-US"/>
          </a:p>
        </p:txBody>
      </p:sp>
    </p:spTree>
    <p:custDataLst>
      <p:tags r:id="rId13"/>
    </p:custDataLst>
    <p:extLst>
      <p:ext uri="{BB962C8B-B14F-4D97-AF65-F5344CB8AC3E}">
        <p14:creationId xmlns:p14="http://schemas.microsoft.com/office/powerpoint/2010/main" val="42381533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hyperlink" Target="https://olc-wordpress-assets.s3.amazonaws.com/uploads/2019/11/OSCQR_Course_Design_Review-3.1.pdf" TargetMode="Externa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A973-681A-4879-82D9-68DC1BFBCEB7}"/>
              </a:ext>
            </a:extLst>
          </p:cNvPr>
          <p:cNvSpPr>
            <a:spLocks noGrp="1"/>
          </p:cNvSpPr>
          <p:nvPr>
            <p:ph type="ctrTitle"/>
          </p:nvPr>
        </p:nvSpPr>
        <p:spPr/>
        <p:txBody>
          <a:bodyPr/>
          <a:lstStyle/>
          <a:p>
            <a:r>
              <a:rPr lang="en-US" dirty="0"/>
              <a:t>Course Evaluations</a:t>
            </a:r>
          </a:p>
        </p:txBody>
      </p:sp>
      <p:sp>
        <p:nvSpPr>
          <p:cNvPr id="3" name="Subtitle 2">
            <a:extLst>
              <a:ext uri="{FF2B5EF4-FFF2-40B4-BE49-F238E27FC236}">
                <a16:creationId xmlns:a16="http://schemas.microsoft.com/office/drawing/2014/main" id="{D66DE8D1-1E8C-45C5-9A1B-0D3005F2C414}"/>
              </a:ext>
            </a:extLst>
          </p:cNvPr>
          <p:cNvSpPr>
            <a:spLocks noGrp="1"/>
          </p:cNvSpPr>
          <p:nvPr>
            <p:ph type="subTitle" idx="1"/>
          </p:nvPr>
        </p:nvSpPr>
        <p:spPr/>
        <p:txBody>
          <a:bodyPr/>
          <a:lstStyle/>
          <a:p>
            <a:r>
              <a:rPr lang="en-US" dirty="0"/>
              <a:t>They’re not just for the end of the semester..</a:t>
            </a:r>
          </a:p>
        </p:txBody>
      </p:sp>
    </p:spTree>
    <p:custDataLst>
      <p:tags r:id="rId1"/>
    </p:custDataLst>
    <p:extLst>
      <p:ext uri="{BB962C8B-B14F-4D97-AF65-F5344CB8AC3E}">
        <p14:creationId xmlns:p14="http://schemas.microsoft.com/office/powerpoint/2010/main" val="16885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118301-6B70-4E90-B5E1-B9121DF6B42B}"/>
              </a:ext>
            </a:extLst>
          </p:cNvPr>
          <p:cNvSpPr>
            <a:spLocks noGrp="1"/>
          </p:cNvSpPr>
          <p:nvPr>
            <p:ph type="title"/>
          </p:nvPr>
        </p:nvSpPr>
        <p:spPr/>
        <p:txBody>
          <a:bodyPr/>
          <a:lstStyle/>
          <a:p>
            <a:r>
              <a:rPr lang="en-US" dirty="0"/>
              <a:t>Example Formative Evaluation</a:t>
            </a:r>
          </a:p>
        </p:txBody>
      </p:sp>
      <p:pic>
        <p:nvPicPr>
          <p:cNvPr id="2" name="Picture 1">
            <a:extLst>
              <a:ext uri="{FF2B5EF4-FFF2-40B4-BE49-F238E27FC236}">
                <a16:creationId xmlns:a16="http://schemas.microsoft.com/office/drawing/2014/main" id="{D03CEC94-3C29-4469-A4A3-82064BE8E922}"/>
              </a:ext>
            </a:extLst>
          </p:cNvPr>
          <p:cNvPicPr>
            <a:picLocks noChangeAspect="1"/>
          </p:cNvPicPr>
          <p:nvPr/>
        </p:nvPicPr>
        <p:blipFill>
          <a:blip r:embed="rId3"/>
          <a:stretch>
            <a:fillRect/>
          </a:stretch>
        </p:blipFill>
        <p:spPr>
          <a:xfrm>
            <a:off x="921735" y="1528496"/>
            <a:ext cx="10348530" cy="4846320"/>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1822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0FE2-73AF-491F-A365-B348202965A0}"/>
              </a:ext>
            </a:extLst>
          </p:cNvPr>
          <p:cNvSpPr>
            <a:spLocks noGrp="1"/>
          </p:cNvSpPr>
          <p:nvPr>
            <p:ph type="title"/>
          </p:nvPr>
        </p:nvSpPr>
        <p:spPr/>
        <p:txBody>
          <a:bodyPr/>
          <a:lstStyle/>
          <a:p>
            <a:r>
              <a:rPr lang="en-US" dirty="0"/>
              <a:t>Use the Feedback</a:t>
            </a:r>
          </a:p>
        </p:txBody>
      </p:sp>
      <p:sp>
        <p:nvSpPr>
          <p:cNvPr id="3" name="Content Placeholder 2">
            <a:extLst>
              <a:ext uri="{FF2B5EF4-FFF2-40B4-BE49-F238E27FC236}">
                <a16:creationId xmlns:a16="http://schemas.microsoft.com/office/drawing/2014/main" id="{9107C3C8-E4F0-45F3-AA14-7CA153044131}"/>
              </a:ext>
            </a:extLst>
          </p:cNvPr>
          <p:cNvSpPr>
            <a:spLocks noGrp="1"/>
          </p:cNvSpPr>
          <p:nvPr>
            <p:ph idx="1"/>
          </p:nvPr>
        </p:nvSpPr>
        <p:spPr/>
        <p:txBody>
          <a:bodyPr/>
          <a:lstStyle/>
          <a:p>
            <a:r>
              <a:rPr lang="en-US" dirty="0"/>
              <a:t>Develop a plan of action</a:t>
            </a:r>
          </a:p>
          <a:p>
            <a:pPr lvl="1"/>
            <a:r>
              <a:rPr lang="en-US" dirty="0"/>
              <a:t>Set intentions</a:t>
            </a:r>
          </a:p>
          <a:p>
            <a:pPr lvl="2"/>
            <a:r>
              <a:rPr lang="en-US" dirty="0"/>
              <a:t>Use feedback for mid course changes to modality</a:t>
            </a:r>
          </a:p>
          <a:p>
            <a:pPr lvl="3"/>
            <a:r>
              <a:rPr lang="en-US" dirty="0"/>
              <a:t>Plan to change the way you do business based on the formative evaluations</a:t>
            </a:r>
          </a:p>
          <a:p>
            <a:pPr lvl="2"/>
            <a:r>
              <a:rPr lang="en-US" dirty="0"/>
              <a:t>Use feedback collectively for the next section of the course</a:t>
            </a:r>
          </a:p>
          <a:p>
            <a:pPr lvl="3"/>
            <a:endParaRPr lang="en-US" dirty="0"/>
          </a:p>
          <a:p>
            <a:pPr marL="1371600" lvl="3" indent="0">
              <a:buNone/>
            </a:pPr>
            <a:endParaRPr lang="en-US" dirty="0"/>
          </a:p>
        </p:txBody>
      </p:sp>
    </p:spTree>
    <p:custDataLst>
      <p:tags r:id="rId1"/>
    </p:custDataLst>
    <p:extLst>
      <p:ext uri="{BB962C8B-B14F-4D97-AF65-F5344CB8AC3E}">
        <p14:creationId xmlns:p14="http://schemas.microsoft.com/office/powerpoint/2010/main" val="14331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B9B4-5DC5-4D92-9B94-C7B50C2FAE98}"/>
              </a:ext>
            </a:extLst>
          </p:cNvPr>
          <p:cNvSpPr>
            <a:spLocks noGrp="1"/>
          </p:cNvSpPr>
          <p:nvPr>
            <p:ph type="title"/>
          </p:nvPr>
        </p:nvSpPr>
        <p:spPr/>
        <p:txBody>
          <a:bodyPr/>
          <a:lstStyle/>
          <a:p>
            <a:r>
              <a:rPr lang="en-US" dirty="0"/>
              <a:t>Use the Feedback</a:t>
            </a:r>
          </a:p>
        </p:txBody>
      </p:sp>
      <p:sp>
        <p:nvSpPr>
          <p:cNvPr id="3" name="Content Placeholder 2">
            <a:extLst>
              <a:ext uri="{FF2B5EF4-FFF2-40B4-BE49-F238E27FC236}">
                <a16:creationId xmlns:a16="http://schemas.microsoft.com/office/drawing/2014/main" id="{B46F601B-7BF9-47BA-9E35-14B05EF7AA4C}"/>
              </a:ext>
            </a:extLst>
          </p:cNvPr>
          <p:cNvSpPr>
            <a:spLocks noGrp="1"/>
          </p:cNvSpPr>
          <p:nvPr>
            <p:ph idx="1"/>
          </p:nvPr>
        </p:nvSpPr>
        <p:spPr/>
        <p:txBody>
          <a:bodyPr/>
          <a:lstStyle/>
          <a:p>
            <a:r>
              <a:rPr lang="en-US" dirty="0"/>
              <a:t>Be prepared to modify your intentions</a:t>
            </a:r>
          </a:p>
          <a:p>
            <a:pPr lvl="1"/>
            <a:r>
              <a:rPr lang="en-US" dirty="0"/>
              <a:t>Never know what you’ll learn in a good evaluation</a:t>
            </a:r>
          </a:p>
          <a:p>
            <a:pPr lvl="1"/>
            <a:r>
              <a:rPr lang="en-US" dirty="0"/>
              <a:t>Could need to make immediate changes, even if not your original intention</a:t>
            </a:r>
          </a:p>
          <a:p>
            <a:endParaRPr lang="en-US" dirty="0"/>
          </a:p>
        </p:txBody>
      </p:sp>
    </p:spTree>
    <p:custDataLst>
      <p:tags r:id="rId1"/>
    </p:custDataLst>
    <p:extLst>
      <p:ext uri="{BB962C8B-B14F-4D97-AF65-F5344CB8AC3E}">
        <p14:creationId xmlns:p14="http://schemas.microsoft.com/office/powerpoint/2010/main" val="7259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5F69-6177-4A41-AE95-59711C072E30}"/>
              </a:ext>
            </a:extLst>
          </p:cNvPr>
          <p:cNvSpPr>
            <a:spLocks noGrp="1"/>
          </p:cNvSpPr>
          <p:nvPr>
            <p:ph type="title"/>
          </p:nvPr>
        </p:nvSpPr>
        <p:spPr/>
        <p:txBody>
          <a:bodyPr/>
          <a:lstStyle/>
          <a:p>
            <a:r>
              <a:rPr lang="en-US" dirty="0"/>
              <a:t>Formal Course Review</a:t>
            </a:r>
          </a:p>
        </p:txBody>
      </p:sp>
      <p:sp>
        <p:nvSpPr>
          <p:cNvPr id="3" name="Content Placeholder 2">
            <a:extLst>
              <a:ext uri="{FF2B5EF4-FFF2-40B4-BE49-F238E27FC236}">
                <a16:creationId xmlns:a16="http://schemas.microsoft.com/office/drawing/2014/main" id="{467BCF6C-7B81-49EA-930F-8136A9D21594}"/>
              </a:ext>
            </a:extLst>
          </p:cNvPr>
          <p:cNvSpPr>
            <a:spLocks noGrp="1"/>
          </p:cNvSpPr>
          <p:nvPr>
            <p:ph idx="1"/>
          </p:nvPr>
        </p:nvSpPr>
        <p:spPr/>
        <p:txBody>
          <a:bodyPr>
            <a:normAutofit lnSpcReduction="10000"/>
          </a:bodyPr>
          <a:lstStyle/>
          <a:p>
            <a:pPr marL="0" indent="0">
              <a:buNone/>
            </a:pPr>
            <a:r>
              <a:rPr lang="en-US" b="1" dirty="0"/>
              <a:t>The SUNY Online Course Quality Review Rubric - OSCQR</a:t>
            </a:r>
          </a:p>
          <a:p>
            <a:r>
              <a:rPr lang="en-US" dirty="0"/>
              <a:t>To help campuses ensure that their online courses are learner centered and well designed, a team of  SUNY staff and campus stakeholders has designed the OSCQR rubric, a customizable and flexible tool for online course quality review.</a:t>
            </a:r>
          </a:p>
          <a:p>
            <a:r>
              <a:rPr lang="en-US" dirty="0"/>
              <a:t>The OSCQR rubric specifically targets online course design. The OSCQR rubric is unique and differs from other online course quality rubrics in several ways. It is not restricted to mature online courses. The rubric can be used formatively with new online faculty to help guide, inform, and influence the design of their new online courses</a:t>
            </a:r>
            <a:br>
              <a:rPr lang="en-US" dirty="0"/>
            </a:br>
            <a:endParaRPr lang="en-US" dirty="0"/>
          </a:p>
        </p:txBody>
      </p:sp>
    </p:spTree>
    <p:custDataLst>
      <p:tags r:id="rId1"/>
    </p:custDataLst>
    <p:extLst>
      <p:ext uri="{BB962C8B-B14F-4D97-AF65-F5344CB8AC3E}">
        <p14:creationId xmlns:p14="http://schemas.microsoft.com/office/powerpoint/2010/main" val="18242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A9F7-F44D-44C9-8814-CA5E09069BAF}"/>
              </a:ext>
            </a:extLst>
          </p:cNvPr>
          <p:cNvSpPr>
            <a:spLocks noGrp="1"/>
          </p:cNvSpPr>
          <p:nvPr>
            <p:ph type="title"/>
          </p:nvPr>
        </p:nvSpPr>
        <p:spPr/>
        <p:txBody>
          <a:bodyPr/>
          <a:lstStyle/>
          <a:p>
            <a:r>
              <a:rPr lang="en-US" dirty="0"/>
              <a:t>OSCQR Course Design Review</a:t>
            </a:r>
          </a:p>
        </p:txBody>
      </p:sp>
      <p:pic>
        <p:nvPicPr>
          <p:cNvPr id="6" name="Picture 5">
            <a:extLst>
              <a:ext uri="{FF2B5EF4-FFF2-40B4-BE49-F238E27FC236}">
                <a16:creationId xmlns:a16="http://schemas.microsoft.com/office/drawing/2014/main" id="{5420759E-7728-4DF1-8CA4-F13CC13F3294}"/>
              </a:ext>
            </a:extLst>
          </p:cNvPr>
          <p:cNvPicPr>
            <a:picLocks noChangeAspect="1"/>
          </p:cNvPicPr>
          <p:nvPr/>
        </p:nvPicPr>
        <p:blipFill>
          <a:blip r:embed="rId3"/>
          <a:stretch>
            <a:fillRect/>
          </a:stretch>
        </p:blipFill>
        <p:spPr>
          <a:xfrm>
            <a:off x="838200" y="1767730"/>
            <a:ext cx="8878539" cy="4467849"/>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4197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A9F7-F44D-44C9-8814-CA5E09069BAF}"/>
              </a:ext>
            </a:extLst>
          </p:cNvPr>
          <p:cNvSpPr>
            <a:spLocks noGrp="1"/>
          </p:cNvSpPr>
          <p:nvPr>
            <p:ph type="title"/>
          </p:nvPr>
        </p:nvSpPr>
        <p:spPr/>
        <p:txBody>
          <a:bodyPr/>
          <a:lstStyle/>
          <a:p>
            <a:r>
              <a:rPr lang="en-US" dirty="0"/>
              <a:t>OSCQR Course Design Review</a:t>
            </a:r>
          </a:p>
        </p:txBody>
      </p:sp>
      <p:pic>
        <p:nvPicPr>
          <p:cNvPr id="3" name="Picture 2">
            <a:extLst>
              <a:ext uri="{FF2B5EF4-FFF2-40B4-BE49-F238E27FC236}">
                <a16:creationId xmlns:a16="http://schemas.microsoft.com/office/drawing/2014/main" id="{97CF6D84-FC84-4D61-9AED-4B35EBC21389}"/>
              </a:ext>
            </a:extLst>
          </p:cNvPr>
          <p:cNvPicPr>
            <a:picLocks noChangeAspect="1"/>
          </p:cNvPicPr>
          <p:nvPr/>
        </p:nvPicPr>
        <p:blipFill>
          <a:blip r:embed="rId3"/>
          <a:stretch>
            <a:fillRect/>
          </a:stretch>
        </p:blipFill>
        <p:spPr>
          <a:xfrm>
            <a:off x="1351060" y="1463675"/>
            <a:ext cx="7823200" cy="5029200"/>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96782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A9F7-F44D-44C9-8814-CA5E09069BAF}"/>
              </a:ext>
            </a:extLst>
          </p:cNvPr>
          <p:cNvSpPr>
            <a:spLocks noGrp="1"/>
          </p:cNvSpPr>
          <p:nvPr>
            <p:ph type="title"/>
          </p:nvPr>
        </p:nvSpPr>
        <p:spPr/>
        <p:txBody>
          <a:bodyPr/>
          <a:lstStyle/>
          <a:p>
            <a:r>
              <a:rPr lang="en-US" dirty="0"/>
              <a:t>OSCQR Course Design Review</a:t>
            </a:r>
          </a:p>
        </p:txBody>
      </p:sp>
      <p:pic>
        <p:nvPicPr>
          <p:cNvPr id="4" name="Picture 3">
            <a:extLst>
              <a:ext uri="{FF2B5EF4-FFF2-40B4-BE49-F238E27FC236}">
                <a16:creationId xmlns:a16="http://schemas.microsoft.com/office/drawing/2014/main" id="{C5E7251A-8B94-444F-A302-CF6862E8F0F1}"/>
              </a:ext>
            </a:extLst>
          </p:cNvPr>
          <p:cNvPicPr>
            <a:picLocks noChangeAspect="1"/>
          </p:cNvPicPr>
          <p:nvPr/>
        </p:nvPicPr>
        <p:blipFill>
          <a:blip r:embed="rId3"/>
          <a:stretch>
            <a:fillRect/>
          </a:stretch>
        </p:blipFill>
        <p:spPr>
          <a:xfrm>
            <a:off x="1787199" y="1463675"/>
            <a:ext cx="6864078" cy="5029200"/>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8647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A9F7-F44D-44C9-8814-CA5E09069BAF}"/>
              </a:ext>
            </a:extLst>
          </p:cNvPr>
          <p:cNvSpPr>
            <a:spLocks noGrp="1"/>
          </p:cNvSpPr>
          <p:nvPr>
            <p:ph type="title"/>
          </p:nvPr>
        </p:nvSpPr>
        <p:spPr/>
        <p:txBody>
          <a:bodyPr/>
          <a:lstStyle/>
          <a:p>
            <a:r>
              <a:rPr lang="en-US" dirty="0"/>
              <a:t>OSCQR Course Design Review</a:t>
            </a:r>
          </a:p>
        </p:txBody>
      </p:sp>
      <p:pic>
        <p:nvPicPr>
          <p:cNvPr id="3" name="Picture 2">
            <a:extLst>
              <a:ext uri="{FF2B5EF4-FFF2-40B4-BE49-F238E27FC236}">
                <a16:creationId xmlns:a16="http://schemas.microsoft.com/office/drawing/2014/main" id="{7AAB7CA5-B766-4CB1-8197-8785524F07B5}"/>
              </a:ext>
            </a:extLst>
          </p:cNvPr>
          <p:cNvPicPr>
            <a:picLocks noChangeAspect="1"/>
          </p:cNvPicPr>
          <p:nvPr/>
        </p:nvPicPr>
        <p:blipFill>
          <a:blip r:embed="rId3"/>
          <a:stretch>
            <a:fillRect/>
          </a:stretch>
        </p:blipFill>
        <p:spPr>
          <a:xfrm>
            <a:off x="1300985" y="1690688"/>
            <a:ext cx="8888065" cy="4467849"/>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6710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A9F7-F44D-44C9-8814-CA5E09069BAF}"/>
              </a:ext>
            </a:extLst>
          </p:cNvPr>
          <p:cNvSpPr>
            <a:spLocks noGrp="1"/>
          </p:cNvSpPr>
          <p:nvPr>
            <p:ph type="title"/>
          </p:nvPr>
        </p:nvSpPr>
        <p:spPr/>
        <p:txBody>
          <a:bodyPr/>
          <a:lstStyle/>
          <a:p>
            <a:r>
              <a:rPr lang="en-US" dirty="0"/>
              <a:t>OSCQR Course Design Review</a:t>
            </a:r>
          </a:p>
        </p:txBody>
      </p:sp>
      <p:pic>
        <p:nvPicPr>
          <p:cNvPr id="4" name="Picture 3">
            <a:extLst>
              <a:ext uri="{FF2B5EF4-FFF2-40B4-BE49-F238E27FC236}">
                <a16:creationId xmlns:a16="http://schemas.microsoft.com/office/drawing/2014/main" id="{7E62604B-F86D-4178-A525-789F9E63B75C}"/>
              </a:ext>
            </a:extLst>
          </p:cNvPr>
          <p:cNvPicPr>
            <a:picLocks noChangeAspect="1"/>
          </p:cNvPicPr>
          <p:nvPr/>
        </p:nvPicPr>
        <p:blipFill>
          <a:blip r:embed="rId3"/>
          <a:stretch>
            <a:fillRect/>
          </a:stretch>
        </p:blipFill>
        <p:spPr>
          <a:xfrm>
            <a:off x="1377740" y="2560320"/>
            <a:ext cx="8542018" cy="1737360"/>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8971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A9F7-F44D-44C9-8814-CA5E09069BAF}"/>
              </a:ext>
            </a:extLst>
          </p:cNvPr>
          <p:cNvSpPr>
            <a:spLocks noGrp="1"/>
          </p:cNvSpPr>
          <p:nvPr>
            <p:ph type="title"/>
          </p:nvPr>
        </p:nvSpPr>
        <p:spPr>
          <a:xfrm>
            <a:off x="838200" y="411307"/>
            <a:ext cx="10515600" cy="1325563"/>
          </a:xfrm>
        </p:spPr>
        <p:txBody>
          <a:bodyPr/>
          <a:lstStyle/>
          <a:p>
            <a:r>
              <a:rPr lang="en-US" dirty="0"/>
              <a:t>OSCQR Course Design Review</a:t>
            </a:r>
          </a:p>
        </p:txBody>
      </p:sp>
      <p:sp>
        <p:nvSpPr>
          <p:cNvPr id="3" name="Content Placeholder 2">
            <a:extLst>
              <a:ext uri="{FF2B5EF4-FFF2-40B4-BE49-F238E27FC236}">
                <a16:creationId xmlns:a16="http://schemas.microsoft.com/office/drawing/2014/main" id="{4285B2B7-7029-4732-9C59-69C1A3B072FE}"/>
              </a:ext>
            </a:extLst>
          </p:cNvPr>
          <p:cNvSpPr>
            <a:spLocks noGrp="1"/>
          </p:cNvSpPr>
          <p:nvPr>
            <p:ph idx="1"/>
          </p:nvPr>
        </p:nvSpPr>
        <p:spPr/>
        <p:txBody>
          <a:bodyPr/>
          <a:lstStyle/>
          <a:p>
            <a:r>
              <a:rPr lang="en-US" dirty="0">
                <a:effectLst>
                  <a:outerShdw blurRad="50800" dist="38100" dir="2700000" algn="tl" rotWithShape="0">
                    <a:prstClr val="black">
                      <a:alpha val="40000"/>
                    </a:prstClr>
                  </a:outerShdw>
                </a:effectLst>
                <a:hlinkClick r:id="rId3">
                  <a:extLst>
                    <a:ext uri="{A12FA001-AC4F-418D-AE19-62706E023703}">
                      <ahyp:hlinkClr xmlns:ahyp="http://schemas.microsoft.com/office/drawing/2018/hyperlinkcolor" val="tx"/>
                    </a:ext>
                  </a:extLst>
                </a:hlinkClick>
              </a:rPr>
              <a:t>Rubric</a:t>
            </a:r>
            <a:endParaRPr lang="en-US" dirty="0">
              <a:effectLst>
                <a:outerShdw blurRad="50800" dist="38100" dir="2700000" algn="tl" rotWithShape="0">
                  <a:prstClr val="black">
                    <a:alpha val="40000"/>
                  </a:prstClr>
                </a:outerShdw>
              </a:effectLst>
            </a:endParaRPr>
          </a:p>
          <a:p>
            <a:pPr marL="0" indent="0">
              <a:buNone/>
            </a:pPr>
            <a:endParaRPr lang="en-US" dirty="0"/>
          </a:p>
        </p:txBody>
      </p:sp>
      <p:pic>
        <p:nvPicPr>
          <p:cNvPr id="4" name="Picture 3">
            <a:extLst>
              <a:ext uri="{FF2B5EF4-FFF2-40B4-BE49-F238E27FC236}">
                <a16:creationId xmlns:a16="http://schemas.microsoft.com/office/drawing/2014/main" id="{B782EADF-5412-458B-A9BB-7B4DDA2E094D}"/>
              </a:ext>
            </a:extLst>
          </p:cNvPr>
          <p:cNvPicPr>
            <a:picLocks noChangeAspect="1"/>
          </p:cNvPicPr>
          <p:nvPr/>
        </p:nvPicPr>
        <p:blipFill>
          <a:blip r:embed="rId4"/>
          <a:stretch>
            <a:fillRect/>
          </a:stretch>
        </p:blipFill>
        <p:spPr>
          <a:xfrm>
            <a:off x="838200" y="2684952"/>
            <a:ext cx="11023756" cy="1554480"/>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9278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1895-E23E-4D90-B457-F22CBA4E217A}"/>
              </a:ext>
            </a:extLst>
          </p:cNvPr>
          <p:cNvSpPr>
            <a:spLocks noGrp="1"/>
          </p:cNvSpPr>
          <p:nvPr>
            <p:ph type="title"/>
          </p:nvPr>
        </p:nvSpPr>
        <p:spPr/>
        <p:txBody>
          <a:bodyPr/>
          <a:lstStyle/>
          <a:p>
            <a:r>
              <a:rPr lang="en-US" dirty="0"/>
              <a:t>We’re All In a New Space</a:t>
            </a:r>
          </a:p>
        </p:txBody>
      </p:sp>
      <p:sp>
        <p:nvSpPr>
          <p:cNvPr id="3" name="Content Placeholder 2">
            <a:extLst>
              <a:ext uri="{FF2B5EF4-FFF2-40B4-BE49-F238E27FC236}">
                <a16:creationId xmlns:a16="http://schemas.microsoft.com/office/drawing/2014/main" id="{2D89AEB4-B276-4E61-ACD2-E5BD75018D73}"/>
              </a:ext>
            </a:extLst>
          </p:cNvPr>
          <p:cNvSpPr>
            <a:spLocks noGrp="1"/>
          </p:cNvSpPr>
          <p:nvPr>
            <p:ph idx="1"/>
          </p:nvPr>
        </p:nvSpPr>
        <p:spPr/>
        <p:txBody>
          <a:bodyPr/>
          <a:lstStyle/>
          <a:p>
            <a:r>
              <a:rPr lang="en-US" dirty="0"/>
              <a:t>Many have been thrust into the world of online learning</a:t>
            </a:r>
          </a:p>
          <a:p>
            <a:r>
              <a:rPr lang="en-US" dirty="0"/>
              <a:t>Instructors and learners are communicating differently</a:t>
            </a:r>
          </a:p>
          <a:p>
            <a:r>
              <a:rPr lang="en-US" dirty="0"/>
              <a:t>Face to face sometimes isn’t an option</a:t>
            </a:r>
          </a:p>
          <a:p>
            <a:pPr lvl="1"/>
            <a:r>
              <a:rPr lang="en-US" dirty="0"/>
              <a:t>We miss something there</a:t>
            </a:r>
          </a:p>
          <a:p>
            <a:endParaRPr lang="en-US" dirty="0"/>
          </a:p>
        </p:txBody>
      </p:sp>
    </p:spTree>
    <p:custDataLst>
      <p:tags r:id="rId1"/>
    </p:custDataLst>
    <p:extLst>
      <p:ext uri="{BB962C8B-B14F-4D97-AF65-F5344CB8AC3E}">
        <p14:creationId xmlns:p14="http://schemas.microsoft.com/office/powerpoint/2010/main" val="139505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8D349C-6F42-4B9B-B9E9-4FA33BAC1279}"/>
              </a:ext>
            </a:extLst>
          </p:cNvPr>
          <p:cNvSpPr>
            <a:spLocks noGrp="1"/>
          </p:cNvSpPr>
          <p:nvPr>
            <p:ph type="title"/>
          </p:nvPr>
        </p:nvSpPr>
        <p:spPr>
          <a:xfrm>
            <a:off x="838200" y="2766219"/>
            <a:ext cx="10515600" cy="1325563"/>
          </a:xfrm>
        </p:spPr>
        <p:txBody>
          <a:bodyPr/>
          <a:lstStyle/>
          <a:p>
            <a:r>
              <a:rPr lang="en-US" dirty="0"/>
              <a:t>Thank you!</a:t>
            </a:r>
          </a:p>
        </p:txBody>
      </p:sp>
    </p:spTree>
    <p:custDataLst>
      <p:tags r:id="rId1"/>
    </p:custDataLst>
    <p:extLst>
      <p:ext uri="{BB962C8B-B14F-4D97-AF65-F5344CB8AC3E}">
        <p14:creationId xmlns:p14="http://schemas.microsoft.com/office/powerpoint/2010/main" val="88130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0AFB-4136-45A0-A4AA-3CC4B254AA11}"/>
              </a:ext>
            </a:extLst>
          </p:cNvPr>
          <p:cNvSpPr>
            <a:spLocks noGrp="1"/>
          </p:cNvSpPr>
          <p:nvPr>
            <p:ph type="title"/>
          </p:nvPr>
        </p:nvSpPr>
        <p:spPr/>
        <p:txBody>
          <a:bodyPr/>
          <a:lstStyle/>
          <a:p>
            <a:r>
              <a:rPr lang="en-US" dirty="0"/>
              <a:t>Use Evaluations to Improve</a:t>
            </a:r>
          </a:p>
        </p:txBody>
      </p:sp>
      <p:sp>
        <p:nvSpPr>
          <p:cNvPr id="3" name="Content Placeholder 2">
            <a:extLst>
              <a:ext uri="{FF2B5EF4-FFF2-40B4-BE49-F238E27FC236}">
                <a16:creationId xmlns:a16="http://schemas.microsoft.com/office/drawing/2014/main" id="{C77BB79B-D202-4083-A74C-660039A1C023}"/>
              </a:ext>
            </a:extLst>
          </p:cNvPr>
          <p:cNvSpPr>
            <a:spLocks noGrp="1"/>
          </p:cNvSpPr>
          <p:nvPr>
            <p:ph idx="1"/>
          </p:nvPr>
        </p:nvSpPr>
        <p:spPr/>
        <p:txBody>
          <a:bodyPr/>
          <a:lstStyle/>
          <a:p>
            <a:r>
              <a:rPr lang="en-US" dirty="0"/>
              <a:t>Find out what students are thinking</a:t>
            </a:r>
          </a:p>
          <a:p>
            <a:r>
              <a:rPr lang="en-US" dirty="0"/>
              <a:t>Get the feedback you’re not getting in live stream</a:t>
            </a:r>
          </a:p>
          <a:p>
            <a:r>
              <a:rPr lang="en-US" dirty="0"/>
              <a:t>Don’t wait for the end of the course</a:t>
            </a:r>
          </a:p>
          <a:p>
            <a:endParaRPr lang="en-US" dirty="0"/>
          </a:p>
        </p:txBody>
      </p:sp>
    </p:spTree>
    <p:custDataLst>
      <p:tags r:id="rId1"/>
    </p:custDataLst>
    <p:extLst>
      <p:ext uri="{BB962C8B-B14F-4D97-AF65-F5344CB8AC3E}">
        <p14:creationId xmlns:p14="http://schemas.microsoft.com/office/powerpoint/2010/main" val="8163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4D97-7DB0-461F-BFBF-69A968F2D6E3}"/>
              </a:ext>
            </a:extLst>
          </p:cNvPr>
          <p:cNvSpPr>
            <a:spLocks noGrp="1"/>
          </p:cNvSpPr>
          <p:nvPr>
            <p:ph type="title"/>
          </p:nvPr>
        </p:nvSpPr>
        <p:spPr/>
        <p:txBody>
          <a:bodyPr/>
          <a:lstStyle/>
          <a:p>
            <a:r>
              <a:rPr lang="en-US" dirty="0"/>
              <a:t>Course Feedback</a:t>
            </a:r>
          </a:p>
        </p:txBody>
      </p:sp>
      <p:sp>
        <p:nvSpPr>
          <p:cNvPr id="3" name="Content Placeholder 2">
            <a:extLst>
              <a:ext uri="{FF2B5EF4-FFF2-40B4-BE49-F238E27FC236}">
                <a16:creationId xmlns:a16="http://schemas.microsoft.com/office/drawing/2014/main" id="{AEA25A8A-C4AF-43EF-8E20-A261B7203F5E}"/>
              </a:ext>
            </a:extLst>
          </p:cNvPr>
          <p:cNvSpPr>
            <a:spLocks noGrp="1"/>
          </p:cNvSpPr>
          <p:nvPr>
            <p:ph idx="1"/>
          </p:nvPr>
        </p:nvSpPr>
        <p:spPr/>
        <p:txBody>
          <a:bodyPr/>
          <a:lstStyle/>
          <a:p>
            <a:r>
              <a:rPr lang="en-US" dirty="0"/>
              <a:t>Not instructor feedback</a:t>
            </a:r>
          </a:p>
          <a:p>
            <a:pPr lvl="1"/>
            <a:r>
              <a:rPr lang="en-US" dirty="0"/>
              <a:t>Resist the urge for personal improvement</a:t>
            </a:r>
          </a:p>
        </p:txBody>
      </p:sp>
      <p:pic>
        <p:nvPicPr>
          <p:cNvPr id="4" name="Picture 3">
            <a:extLst>
              <a:ext uri="{FF2B5EF4-FFF2-40B4-BE49-F238E27FC236}">
                <a16:creationId xmlns:a16="http://schemas.microsoft.com/office/drawing/2014/main" id="{E3E7CF36-811C-45A7-B5DA-7C6F27573CB1}"/>
              </a:ext>
            </a:extLst>
          </p:cNvPr>
          <p:cNvPicPr>
            <a:picLocks noChangeAspect="1"/>
          </p:cNvPicPr>
          <p:nvPr/>
        </p:nvPicPr>
        <p:blipFill>
          <a:blip r:embed="rId3"/>
          <a:stretch>
            <a:fillRect/>
          </a:stretch>
        </p:blipFill>
        <p:spPr>
          <a:xfrm>
            <a:off x="314035" y="2917434"/>
            <a:ext cx="5684584" cy="3657600"/>
          </a:xfrm>
          <a:prstGeom prst="rect">
            <a:avLst/>
          </a:prstGeom>
          <a:ln>
            <a:solidFill>
              <a:schemeClr val="accent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538AA4-0B84-4225-99C0-A5B5F8E6633A}"/>
              </a:ext>
            </a:extLst>
          </p:cNvPr>
          <p:cNvPicPr>
            <a:picLocks noChangeAspect="1"/>
          </p:cNvPicPr>
          <p:nvPr/>
        </p:nvPicPr>
        <p:blipFill>
          <a:blip r:embed="rId4"/>
          <a:stretch>
            <a:fillRect/>
          </a:stretch>
        </p:blipFill>
        <p:spPr>
          <a:xfrm>
            <a:off x="4186373" y="3775508"/>
            <a:ext cx="7656577" cy="2926080"/>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604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4D97-7DB0-461F-BFBF-69A968F2D6E3}"/>
              </a:ext>
            </a:extLst>
          </p:cNvPr>
          <p:cNvSpPr>
            <a:spLocks noGrp="1"/>
          </p:cNvSpPr>
          <p:nvPr>
            <p:ph type="title"/>
          </p:nvPr>
        </p:nvSpPr>
        <p:spPr/>
        <p:txBody>
          <a:bodyPr/>
          <a:lstStyle/>
          <a:p>
            <a:r>
              <a:rPr lang="en-US" dirty="0"/>
              <a:t>Course Feedback</a:t>
            </a:r>
          </a:p>
        </p:txBody>
      </p:sp>
      <p:sp>
        <p:nvSpPr>
          <p:cNvPr id="3" name="Content Placeholder 2">
            <a:extLst>
              <a:ext uri="{FF2B5EF4-FFF2-40B4-BE49-F238E27FC236}">
                <a16:creationId xmlns:a16="http://schemas.microsoft.com/office/drawing/2014/main" id="{AEA25A8A-C4AF-43EF-8E20-A261B7203F5E}"/>
              </a:ext>
            </a:extLst>
          </p:cNvPr>
          <p:cNvSpPr>
            <a:spLocks noGrp="1"/>
          </p:cNvSpPr>
          <p:nvPr>
            <p:ph idx="1"/>
          </p:nvPr>
        </p:nvSpPr>
        <p:spPr/>
        <p:txBody>
          <a:bodyPr/>
          <a:lstStyle/>
          <a:p>
            <a:r>
              <a:rPr lang="en-US" dirty="0"/>
              <a:t>Course evaluations should be about;</a:t>
            </a:r>
          </a:p>
          <a:p>
            <a:pPr lvl="1"/>
            <a:r>
              <a:rPr lang="en-US" dirty="0"/>
              <a:t>Course Structure</a:t>
            </a:r>
          </a:p>
          <a:p>
            <a:pPr lvl="1"/>
            <a:r>
              <a:rPr lang="en-US" dirty="0"/>
              <a:t>Interface</a:t>
            </a:r>
          </a:p>
          <a:p>
            <a:pPr lvl="1"/>
            <a:r>
              <a:rPr lang="en-US" dirty="0"/>
              <a:t>Design</a:t>
            </a:r>
          </a:p>
          <a:p>
            <a:pPr lvl="1"/>
            <a:r>
              <a:rPr lang="en-US" dirty="0"/>
              <a:t>Alignment</a:t>
            </a:r>
          </a:p>
        </p:txBody>
      </p:sp>
    </p:spTree>
    <p:custDataLst>
      <p:tags r:id="rId1"/>
    </p:custDataLst>
    <p:extLst>
      <p:ext uri="{BB962C8B-B14F-4D97-AF65-F5344CB8AC3E}">
        <p14:creationId xmlns:p14="http://schemas.microsoft.com/office/powerpoint/2010/main" val="379379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782D-7BDF-4CAB-AB3A-ACDC4B5CED9D}"/>
              </a:ext>
            </a:extLst>
          </p:cNvPr>
          <p:cNvSpPr>
            <a:spLocks noGrp="1"/>
          </p:cNvSpPr>
          <p:nvPr>
            <p:ph type="title"/>
          </p:nvPr>
        </p:nvSpPr>
        <p:spPr/>
        <p:txBody>
          <a:bodyPr/>
          <a:lstStyle/>
          <a:p>
            <a:r>
              <a:rPr lang="en-US" dirty="0"/>
              <a:t>Formative Evaluations</a:t>
            </a:r>
          </a:p>
        </p:txBody>
      </p:sp>
      <p:sp>
        <p:nvSpPr>
          <p:cNvPr id="3" name="Content Placeholder 2">
            <a:extLst>
              <a:ext uri="{FF2B5EF4-FFF2-40B4-BE49-F238E27FC236}">
                <a16:creationId xmlns:a16="http://schemas.microsoft.com/office/drawing/2014/main" id="{3F8F9377-1AA2-48BE-AC89-C75D8B91F70E}"/>
              </a:ext>
            </a:extLst>
          </p:cNvPr>
          <p:cNvSpPr>
            <a:spLocks noGrp="1"/>
          </p:cNvSpPr>
          <p:nvPr>
            <p:ph idx="1"/>
          </p:nvPr>
        </p:nvSpPr>
        <p:spPr/>
        <p:txBody>
          <a:bodyPr/>
          <a:lstStyle/>
          <a:p>
            <a:r>
              <a:rPr lang="en-US" dirty="0"/>
              <a:t>Completed any number of ways</a:t>
            </a:r>
          </a:p>
          <a:p>
            <a:r>
              <a:rPr lang="en-US" dirty="0"/>
              <a:t>Usually at designated points</a:t>
            </a:r>
          </a:p>
          <a:p>
            <a:pPr lvl="1"/>
            <a:r>
              <a:rPr lang="en-US" dirty="0"/>
              <a:t>After each module is complete</a:t>
            </a:r>
          </a:p>
          <a:p>
            <a:pPr lvl="1"/>
            <a:r>
              <a:rPr lang="en-US" dirty="0"/>
              <a:t>After each exam </a:t>
            </a:r>
          </a:p>
          <a:p>
            <a:pPr lvl="1"/>
            <a:r>
              <a:rPr lang="en-US" dirty="0"/>
              <a:t>At midterm</a:t>
            </a:r>
          </a:p>
          <a:p>
            <a:pPr lvl="2"/>
            <a:r>
              <a:rPr lang="en-US" dirty="0"/>
              <a:t>Any other time you deem necessary</a:t>
            </a:r>
          </a:p>
          <a:p>
            <a:pPr marL="457200" lvl="1" indent="0">
              <a:buNone/>
            </a:pPr>
            <a:r>
              <a:rPr lang="en-US" dirty="0"/>
              <a:t>It’s about improvement</a:t>
            </a:r>
          </a:p>
        </p:txBody>
      </p:sp>
    </p:spTree>
    <p:custDataLst>
      <p:tags r:id="rId1"/>
    </p:custDataLst>
    <p:extLst>
      <p:ext uri="{BB962C8B-B14F-4D97-AF65-F5344CB8AC3E}">
        <p14:creationId xmlns:p14="http://schemas.microsoft.com/office/powerpoint/2010/main" val="300722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4772-565A-41FA-9E79-CEE1C52CCC58}"/>
              </a:ext>
            </a:extLst>
          </p:cNvPr>
          <p:cNvSpPr>
            <a:spLocks noGrp="1"/>
          </p:cNvSpPr>
          <p:nvPr>
            <p:ph type="title"/>
          </p:nvPr>
        </p:nvSpPr>
        <p:spPr/>
        <p:txBody>
          <a:bodyPr/>
          <a:lstStyle/>
          <a:p>
            <a:r>
              <a:rPr lang="en-US" dirty="0"/>
              <a:t>Why Formative Evaluations</a:t>
            </a:r>
          </a:p>
        </p:txBody>
      </p:sp>
      <p:sp>
        <p:nvSpPr>
          <p:cNvPr id="3" name="Content Placeholder 2">
            <a:extLst>
              <a:ext uri="{FF2B5EF4-FFF2-40B4-BE49-F238E27FC236}">
                <a16:creationId xmlns:a16="http://schemas.microsoft.com/office/drawing/2014/main" id="{34F37CEA-5E86-43C6-A1D4-BB5DBE3AC33B}"/>
              </a:ext>
            </a:extLst>
          </p:cNvPr>
          <p:cNvSpPr>
            <a:spLocks noGrp="1"/>
          </p:cNvSpPr>
          <p:nvPr>
            <p:ph idx="1"/>
          </p:nvPr>
        </p:nvSpPr>
        <p:spPr/>
        <p:txBody>
          <a:bodyPr/>
          <a:lstStyle/>
          <a:p>
            <a:r>
              <a:rPr lang="en-US" dirty="0"/>
              <a:t>Get the information from the student while it is fresh in their mind</a:t>
            </a:r>
          </a:p>
          <a:p>
            <a:r>
              <a:rPr lang="en-US" dirty="0"/>
              <a:t>You can use the opportunity to ensure students understand expectations long before the end of the course</a:t>
            </a:r>
          </a:p>
          <a:p>
            <a:r>
              <a:rPr lang="en-US" dirty="0"/>
              <a:t>Keep a pulse on effectiveness of lessons</a:t>
            </a:r>
          </a:p>
          <a:p>
            <a:endParaRPr lang="en-US" dirty="0"/>
          </a:p>
        </p:txBody>
      </p:sp>
    </p:spTree>
    <p:custDataLst>
      <p:tags r:id="rId1"/>
    </p:custDataLst>
    <p:extLst>
      <p:ext uri="{BB962C8B-B14F-4D97-AF65-F5344CB8AC3E}">
        <p14:creationId xmlns:p14="http://schemas.microsoft.com/office/powerpoint/2010/main" val="22296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118301-6B70-4E90-B5E1-B9121DF6B42B}"/>
              </a:ext>
            </a:extLst>
          </p:cNvPr>
          <p:cNvSpPr>
            <a:spLocks noGrp="1"/>
          </p:cNvSpPr>
          <p:nvPr>
            <p:ph type="title"/>
          </p:nvPr>
        </p:nvSpPr>
        <p:spPr/>
        <p:txBody>
          <a:bodyPr/>
          <a:lstStyle/>
          <a:p>
            <a:r>
              <a:rPr lang="en-US" dirty="0"/>
              <a:t>Example Formative Evaluation</a:t>
            </a:r>
          </a:p>
        </p:txBody>
      </p:sp>
      <p:pic>
        <p:nvPicPr>
          <p:cNvPr id="6" name="Picture 5">
            <a:extLst>
              <a:ext uri="{FF2B5EF4-FFF2-40B4-BE49-F238E27FC236}">
                <a16:creationId xmlns:a16="http://schemas.microsoft.com/office/drawing/2014/main" id="{730BE49A-191D-4FAD-BE57-4D95DE3B24BD}"/>
              </a:ext>
            </a:extLst>
          </p:cNvPr>
          <p:cNvPicPr>
            <a:picLocks noChangeAspect="1"/>
          </p:cNvPicPr>
          <p:nvPr/>
        </p:nvPicPr>
        <p:blipFill>
          <a:blip r:embed="rId3"/>
          <a:stretch>
            <a:fillRect/>
          </a:stretch>
        </p:blipFill>
        <p:spPr>
          <a:xfrm>
            <a:off x="1679427" y="1540592"/>
            <a:ext cx="8297433" cy="5210902"/>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8856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118301-6B70-4E90-B5E1-B9121DF6B42B}"/>
              </a:ext>
            </a:extLst>
          </p:cNvPr>
          <p:cNvSpPr>
            <a:spLocks noGrp="1"/>
          </p:cNvSpPr>
          <p:nvPr>
            <p:ph type="title"/>
          </p:nvPr>
        </p:nvSpPr>
        <p:spPr/>
        <p:txBody>
          <a:bodyPr/>
          <a:lstStyle/>
          <a:p>
            <a:r>
              <a:rPr lang="en-US" dirty="0"/>
              <a:t>Example Formative Evaluation</a:t>
            </a:r>
          </a:p>
        </p:txBody>
      </p:sp>
      <p:pic>
        <p:nvPicPr>
          <p:cNvPr id="2" name="Picture 1">
            <a:extLst>
              <a:ext uri="{FF2B5EF4-FFF2-40B4-BE49-F238E27FC236}">
                <a16:creationId xmlns:a16="http://schemas.microsoft.com/office/drawing/2014/main" id="{A2061C46-0983-4027-A082-366CAA4276EA}"/>
              </a:ext>
            </a:extLst>
          </p:cNvPr>
          <p:cNvPicPr>
            <a:picLocks noChangeAspect="1"/>
          </p:cNvPicPr>
          <p:nvPr/>
        </p:nvPicPr>
        <p:blipFill>
          <a:blip r:embed="rId3"/>
          <a:stretch>
            <a:fillRect/>
          </a:stretch>
        </p:blipFill>
        <p:spPr>
          <a:xfrm>
            <a:off x="90991" y="1315079"/>
            <a:ext cx="3791573" cy="5029200"/>
          </a:xfrm>
          <a:prstGeom prst="rect">
            <a:avLst/>
          </a:prstGeom>
          <a:ln>
            <a:solidFill>
              <a:schemeClr val="accent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30180D9-A324-441C-B2B6-B8CB3A24841D}"/>
              </a:ext>
            </a:extLst>
          </p:cNvPr>
          <p:cNvPicPr>
            <a:picLocks noChangeAspect="1"/>
          </p:cNvPicPr>
          <p:nvPr/>
        </p:nvPicPr>
        <p:blipFill>
          <a:blip r:embed="rId4"/>
          <a:stretch>
            <a:fillRect/>
          </a:stretch>
        </p:blipFill>
        <p:spPr>
          <a:xfrm>
            <a:off x="3390225" y="1656721"/>
            <a:ext cx="4044567" cy="5029200"/>
          </a:xfrm>
          <a:prstGeom prst="rect">
            <a:avLst/>
          </a:prstGeom>
          <a:ln>
            <a:solidFill>
              <a:schemeClr val="accent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C69B669-CD8B-4286-8071-728D3269DAED}"/>
              </a:ext>
            </a:extLst>
          </p:cNvPr>
          <p:cNvPicPr>
            <a:picLocks noChangeAspect="1"/>
          </p:cNvPicPr>
          <p:nvPr/>
        </p:nvPicPr>
        <p:blipFill>
          <a:blip r:embed="rId5"/>
          <a:stretch>
            <a:fillRect/>
          </a:stretch>
        </p:blipFill>
        <p:spPr>
          <a:xfrm>
            <a:off x="5597469" y="3942721"/>
            <a:ext cx="6503540" cy="2743200"/>
          </a:xfrm>
          <a:prstGeom prst="rect">
            <a:avLst/>
          </a:prstGeom>
          <a:ln>
            <a:solidFill>
              <a:schemeClr val="accent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2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h19wldFC"/>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4684</TotalTime>
  <Words>390</Words>
  <Application>Microsoft Office PowerPoint</Application>
  <PresentationFormat>Widescreen</PresentationFormat>
  <Paragraphs>57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Course Evaluations</vt:lpstr>
      <vt:lpstr>We’re All In a New Space</vt:lpstr>
      <vt:lpstr>Use Evaluations to Improve</vt:lpstr>
      <vt:lpstr>Course Feedback</vt:lpstr>
      <vt:lpstr>Course Feedback</vt:lpstr>
      <vt:lpstr>Formative Evaluations</vt:lpstr>
      <vt:lpstr>Why Formative Evaluations</vt:lpstr>
      <vt:lpstr>Example Formative Evaluation</vt:lpstr>
      <vt:lpstr>Example Formative Evaluation</vt:lpstr>
      <vt:lpstr>Example Formative Evaluation</vt:lpstr>
      <vt:lpstr>Use the Feedback</vt:lpstr>
      <vt:lpstr>Use the Feedback</vt:lpstr>
      <vt:lpstr>Formal Course Review</vt:lpstr>
      <vt:lpstr>OSCQR Course Design Review</vt:lpstr>
      <vt:lpstr>OSCQR Course Design Review</vt:lpstr>
      <vt:lpstr>OSCQR Course Design Review</vt:lpstr>
      <vt:lpstr>OSCQR Course Design Review</vt:lpstr>
      <vt:lpstr>OSCQR Course Design Review</vt:lpstr>
      <vt:lpstr>OSCQR Course Design Review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Evaluation</dc:title>
  <dc:creator>Cook, Kyle</dc:creator>
  <cp:lastModifiedBy>Cook, Kyle</cp:lastModifiedBy>
  <cp:revision>33</cp:revision>
  <dcterms:created xsi:type="dcterms:W3CDTF">2021-03-10T14:30:22Z</dcterms:created>
  <dcterms:modified xsi:type="dcterms:W3CDTF">2021-03-30T15:20:30Z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CFBC4084-0A1A-4FF9-83ED-CABB58494E75</vt:lpwstr>
  </property>
  <property fmtid="{D5CDD505-2E9C-101B-9397-08002B2CF9AE}" pid="3" name="ArticulatePath">
    <vt:lpwstr>Course Evaluation_3.30.2021</vt:lpwstr>
  </property>
</Properties>
</file>