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680" r:id="rId3"/>
    <p:sldMasterId id="2147483681" r:id="rId4"/>
    <p:sldMasterId id="2147483682" r:id="rId5"/>
    <p:sldMasterId id="2147483683" r:id="rId6"/>
    <p:sldMasterId id="2147483684" r:id="rId7"/>
    <p:sldMasterId id="2147483685" r:id="rId8"/>
    <p:sldMasterId id="2147483686" r:id="rId9"/>
    <p:sldMasterId id="2147483687" r:id="rId10"/>
    <p:sldMasterId id="2147483688" r:id="rId11"/>
    <p:sldMasterId id="2147483689" r:id="rId12"/>
  </p:sldMasterIdLst>
  <p:notesMasterIdLst>
    <p:notesMasterId r:id="rId28"/>
  </p:notesMasterIdLst>
  <p:sldIdLst>
    <p:sldId id="256" r:id="rId13"/>
    <p:sldId id="257" r:id="rId14"/>
    <p:sldId id="258" r:id="rId15"/>
    <p:sldId id="259" r:id="rId16"/>
    <p:sldId id="269" r:id="rId17"/>
    <p:sldId id="260" r:id="rId18"/>
    <p:sldId id="261" r:id="rId19"/>
    <p:sldId id="262" r:id="rId20"/>
    <p:sldId id="263" r:id="rId21"/>
    <p:sldId id="270" r:id="rId22"/>
    <p:sldId id="264" r:id="rId23"/>
    <p:sldId id="265" r:id="rId24"/>
    <p:sldId id="268" r:id="rId25"/>
    <p:sldId id="266" r:id="rId26"/>
    <p:sldId id="26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About Tennessee Tech" id="{077EF2BA-CE29-4DF0-B7E6-EFFA8E1DA56F}">
          <p14:sldIdLst>
            <p14:sldId id="256"/>
            <p14:sldId id="257"/>
            <p14:sldId id="258"/>
            <p14:sldId id="259"/>
            <p14:sldId id="269"/>
            <p14:sldId id="260"/>
            <p14:sldId id="261"/>
            <p14:sldId id="262"/>
            <p14:sldId id="263"/>
            <p14:sldId id="270"/>
            <p14:sldId id="264"/>
            <p14:sldId id="265"/>
          </p14:sldIdLst>
        </p14:section>
        <p14:section name="Customizable" id="{6A3ACB6A-41C4-42B9-AD27-A022E0C84E76}">
          <p14:sldIdLst>
            <p14:sldId id="268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F2984"/>
    <a:srgbClr val="FFDD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2"/>
    <p:restoredTop sz="71505" autoAdjust="0"/>
  </p:normalViewPr>
  <p:slideViewPr>
    <p:cSldViewPr snapToGrid="0" snapToObjects="1">
      <p:cViewPr varScale="1">
        <p:scale>
          <a:sx n="87" d="100"/>
          <a:sy n="87" d="100"/>
        </p:scale>
        <p:origin x="181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9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0" Type="http://schemas.openxmlformats.org/officeDocument/2006/relationships/slide" Target="slides/slide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7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AE055-4E65-4D52-9374-9CB5C20D8061}" type="datetimeFigureOut">
              <a:rPr lang="en-US" smtClean="0"/>
              <a:t>12/2/19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34DF3E-1370-4AAF-9A6C-264B1446E8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1184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Tennessee Tech University was founded in 1915 as Tennessee Polytechnic Institute,</a:t>
            </a:r>
            <a:r>
              <a:rPr lang="en-US" baseline="0" dirty="0"/>
              <a:t> becoming a university in 1965. It is a STEM-infused comprehensive university, known for its bold, fearless and confident students, and for providing transformative experiences, genuine community and individual opportunities to students through a dedicated faculty and staff, strong undergraduate research availability, and numerous leadership opportunities for students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4245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Both</a:t>
            </a:r>
            <a:r>
              <a:rPr lang="en-US" baseline="0" dirty="0"/>
              <a:t> Tech’s vision and mission statements grow out of the faculty-led strategic planning effort that produced the “TECH TOMORROW” strategic plan, which focuses university efforts and investment in four key areas: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Education for Life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Innovation in All We Do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Exceptional Stewardship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Engagement for Impact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20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Tennessee Tech is truly a STEM institution, with nearly 40% of students majoring in a STEM field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Sponsored research reached an all-time high in 2018-2019, and the university’s stated goal is to double that by 2025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Tech economic impact on the State of Tennessee is more than $1 billion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7449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Tennessee Tech has a unique combination of features when compared to ALL Tennessee</a:t>
            </a:r>
            <a:r>
              <a:rPr lang="en-US" baseline="0" dirty="0"/>
              <a:t> public universities: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Strong academic performance at a </a:t>
            </a:r>
            <a:r>
              <a:rPr lang="en-US" baseline="0"/>
              <a:t>economical price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7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Tennessee Tech’s efforts to lower</a:t>
            </a:r>
            <a:r>
              <a:rPr lang="en-US" baseline="0" dirty="0"/>
              <a:t> the time a student spends earning their degree has a potential positive impact of more than $75,000 for students and their families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Average cost per year, including room and board, is more than $20,000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Average starting salary for Tech graduates is $55,000 (per </a:t>
            </a:r>
            <a:r>
              <a:rPr lang="en-US" baseline="0" dirty="0" err="1"/>
              <a:t>PayScale</a:t>
            </a:r>
            <a:r>
              <a:rPr lang="en-US" baseline="0" dirty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3493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Tech students made such a positive impression on national columnist Peggy Noonan that she remembered them three years later</a:t>
            </a:r>
            <a:r>
              <a:rPr lang="en-US" baseline="0" dirty="0"/>
              <a:t> when writing a column about what is wrong with higher education admissions and the arms race of elite schools, declaring Tech to be a school that “is an antidote to that.”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865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accounting to zoology, Tech has academic covered, offering more than 200 programs of study across nine colleges and schools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Largest college is the College of Engineering,</a:t>
            </a:r>
            <a:r>
              <a:rPr lang="en-US" baseline="0" dirty="0"/>
              <a:t> followed by the College of Education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Annually, Tech graduates nearly a quarter of the engineers among ALL the public engineering programs in the state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Tech’s College of Education produces more public school teachers each year than any other school in the state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295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Tech is an active campus, with</a:t>
            </a:r>
            <a:r>
              <a:rPr lang="en-US" baseline="0" dirty="0"/>
              <a:t> a student-friendly process to starting organizations that allow them to create communities with other students around </a:t>
            </a:r>
            <a:r>
              <a:rPr lang="en-US" baseline="0"/>
              <a:t>shared interests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143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When people think of a college town, Cookeville</a:t>
            </a:r>
            <a:r>
              <a:rPr lang="en-US" baseline="0" dirty="0"/>
              <a:t> fits the bill, and is Tennessee’s college town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Second-largest micropolitan area (behind tourism-focused Sevierville) in Tennessee and Top 40 in the country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baseline="0" dirty="0"/>
              <a:t>Hundreds of restaurants and coffee shops, including the nationally ranked Ralph’s Donuts (pictured) and Big O Donuts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baseline="0" dirty="0"/>
              <a:t>Centrally located in the state, it is right in the middle of everything, with 10 state parks and three major metropolitan areas within 90 minutes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34DF3E-1370-4AAF-9A6C-264B1446E88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963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737334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065322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324593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522861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5844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858489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7999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51206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059604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909860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F2984"/>
                </a:solidFill>
              </a:defRPr>
            </a:lvl1pPr>
          </a:lstStyle>
          <a:p>
            <a:fld id="{EBADAA08-5650-4F90-AF43-7586AFD8C86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7334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/>
          <a:p>
            <a:fld id="{4F2E4090-FCBE-45B2-A23B-D0C5033C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7711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/>
          <a:p>
            <a:fld id="{4F2E4090-FCBE-45B2-A23B-D0C5033C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9953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/>
          <a:p>
            <a:fld id="{4F2E4090-FCBE-45B2-A23B-D0C5033C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011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/>
          <a:p>
            <a:fld id="{4F2E4090-FCBE-45B2-A23B-D0C5033C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1532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/>
          <a:p>
            <a:fld id="{4F2E4090-FCBE-45B2-A23B-D0C5033C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539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D6F8F-719E-41A8-89DC-D0D155E551E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/>
          <a:p>
            <a:fld id="{4F2E4090-FCBE-45B2-A23B-D0C5033C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00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09D6F8F-719E-41A8-89DC-D0D155E551E6}" type="datetimeFigureOut">
              <a:rPr lang="en-US" smtClean="0"/>
              <a:t>12/2/19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-472752" y="6602960"/>
            <a:ext cx="813320" cy="230188"/>
          </a:xfrm>
          <a:prstGeom prst="rect">
            <a:avLst/>
          </a:prstGeom>
        </p:spPr>
        <p:txBody>
          <a:bodyPr/>
          <a:lstStyle/>
          <a:p>
            <a:fld id="{4F2E4090-FCBE-45B2-A23B-D0C5033C0F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453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theme" Target="../theme/theme1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4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5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FFDD00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FFDD00"/>
          </a:solidFill>
          <a:latin typeface="Rockwell" panose="020606030202050204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FFDD00"/>
          </a:solidFill>
          <a:latin typeface="Rockwell" panose="020606030202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FFDD00"/>
          </a:solidFill>
          <a:latin typeface="Rockwell" panose="020606030202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DD00"/>
          </a:solidFill>
          <a:latin typeface="Rockwell" panose="020606030202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FFDD00"/>
          </a:solidFill>
          <a:latin typeface="Rockwell" panose="020606030202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70493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0737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91973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050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4F2984"/>
          </a:solidFill>
          <a:latin typeface="Rockwell" panose="020606030202050204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Rockwell" panose="020606030202050204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04513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93578-594D-4E9D-9C24-23F3E49B202D}" type="datetimeFigureOut">
              <a:rPr lang="en-US" smtClean="0"/>
              <a:t>12/2/19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6AFF1A-7371-495D-9690-4ADE95336B12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5208458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819780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85007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46061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809894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5986117"/>
      </p:ext>
    </p:extLst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C449A-9308-924B-87F8-A731E7B8F8E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BA8182C-A93F-1E44-A2B9-D3DDEEB7F0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F1FBD4-63F7-BA4E-80C8-79CFB42DEB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79333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F0D733-9C2B-D343-BDA7-05D7EEE8BF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83925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C9B47E-EB71-CF40-867D-A7F140140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233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EDC4319-7A95-1842-9E59-76ACEB0E63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431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Insert Title Here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Location of presentation</a:t>
            </a:r>
          </a:p>
          <a:p>
            <a:r>
              <a:rPr lang="en-US" dirty="0"/>
              <a:t>Date of presentation</a:t>
            </a:r>
          </a:p>
        </p:txBody>
      </p:sp>
    </p:spTree>
    <p:extLst>
      <p:ext uri="{BB962C8B-B14F-4D97-AF65-F5344CB8AC3E}">
        <p14:creationId xmlns:p14="http://schemas.microsoft.com/office/powerpoint/2010/main" val="1390747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5F317F-FD93-4E48-B3ED-C136534A9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B01A18-ED07-C145-B447-700AF82209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537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2288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8475987-A13C-614C-8863-B84F62C065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76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09305C-BB86-D04F-8011-6903FBF130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894938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3756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68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C066D4F-30A1-4443-9B11-DD4C1AB5AA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39285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37AFB39-057E-E74D-97B6-AD997AED0F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500755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B50B6B-813A-5647-B4AA-605DEE077F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272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A929304-FFC6-6744-9609-5726BF0448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559420"/>
            <a:ext cx="317241" cy="298580"/>
          </a:xfrm>
          <a:prstGeom prst="rect">
            <a:avLst/>
          </a:prstGeom>
          <a:solidFill>
            <a:srgbClr val="FFDD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5"/>
          <p:cNvSpPr txBox="1">
            <a:spLocks/>
          </p:cNvSpPr>
          <p:nvPr/>
        </p:nvSpPr>
        <p:spPr>
          <a:xfrm>
            <a:off x="-105751" y="6602960"/>
            <a:ext cx="447871" cy="2301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F2E4090-FCBE-45B2-A23B-D0C5033C0FD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0348809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9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0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7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1854</TotalTime>
  <Words>507</Words>
  <Application>Microsoft Macintosh PowerPoint</Application>
  <PresentationFormat>Widescreen</PresentationFormat>
  <Paragraphs>47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15</vt:i4>
      </vt:variant>
    </vt:vector>
  </HeadingPairs>
  <TitlesOfParts>
    <vt:vector size="30" baseType="lpstr">
      <vt:lpstr>Arial</vt:lpstr>
      <vt:lpstr>Calibri</vt:lpstr>
      <vt:lpstr>Rockwell</vt:lpstr>
      <vt:lpstr>Custom Design</vt:lpstr>
      <vt:lpstr>1_Custom Design</vt:lpstr>
      <vt:lpstr>2_Custom Design</vt:lpstr>
      <vt:lpstr>3_Custom Design</vt:lpstr>
      <vt:lpstr>4_Custom Design</vt:lpstr>
      <vt:lpstr>5_Custom Design</vt:lpstr>
      <vt:lpstr>6_Custom Design</vt:lpstr>
      <vt:lpstr>7_Custom Design</vt:lpstr>
      <vt:lpstr>8_Custom Design</vt:lpstr>
      <vt:lpstr>9_Custom Design</vt:lpstr>
      <vt:lpstr>10_Custom Design</vt:lpstr>
      <vt:lpstr>11_Custom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Insert Title Here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Wright, Dewayne</dc:creator>
  <cp:lastModifiedBy>Wright, Dewayne</cp:lastModifiedBy>
  <cp:revision>24</cp:revision>
  <dcterms:created xsi:type="dcterms:W3CDTF">2019-10-28T14:46:26Z</dcterms:created>
  <dcterms:modified xsi:type="dcterms:W3CDTF">2019-12-02T20:34:53Z</dcterms:modified>
</cp:coreProperties>
</file>