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32"/>
  </p:notesMasterIdLst>
  <p:sldIdLst>
    <p:sldId id="256" r:id="rId6"/>
    <p:sldId id="566" r:id="rId7"/>
    <p:sldId id="536" r:id="rId8"/>
    <p:sldId id="537" r:id="rId9"/>
    <p:sldId id="546" r:id="rId10"/>
    <p:sldId id="539" r:id="rId11"/>
    <p:sldId id="949" r:id="rId12"/>
    <p:sldId id="946" r:id="rId13"/>
    <p:sldId id="947" r:id="rId14"/>
    <p:sldId id="960" r:id="rId15"/>
    <p:sldId id="521" r:id="rId16"/>
    <p:sldId id="562" r:id="rId17"/>
    <p:sldId id="961" r:id="rId18"/>
    <p:sldId id="563" r:id="rId19"/>
    <p:sldId id="530" r:id="rId20"/>
    <p:sldId id="565" r:id="rId21"/>
    <p:sldId id="529" r:id="rId22"/>
    <p:sldId id="261" r:id="rId23"/>
    <p:sldId id="950" r:id="rId24"/>
    <p:sldId id="951" r:id="rId25"/>
    <p:sldId id="952" r:id="rId26"/>
    <p:sldId id="953" r:id="rId27"/>
    <p:sldId id="954" r:id="rId28"/>
    <p:sldId id="955" r:id="rId29"/>
    <p:sldId id="956" r:id="rId30"/>
    <p:sldId id="95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D00023-5360-137A-442B-4D73457DC863}" name="Padgett, Gina" initials="" userId="S::GPadgett@tntech.edu::eb8fd6dc-5956-492e-a7c2-e627b60211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dgett, Gina" initials="PG" lastIdx="5" clrIdx="0">
    <p:extLst>
      <p:ext uri="{19B8F6BF-5375-455C-9EA6-DF929625EA0E}">
        <p15:presenceInfo xmlns:p15="http://schemas.microsoft.com/office/powerpoint/2012/main" userId="S::gpadgett@tntech.edu::eb8fd6dc-5956-492e-a7c2-e627b60211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8BA"/>
    <a:srgbClr val="433660"/>
    <a:srgbClr val="5F4C88"/>
    <a:srgbClr val="4D3E6E"/>
    <a:srgbClr val="FFFFFF"/>
    <a:srgbClr val="663898"/>
    <a:srgbClr val="5E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6" autoAdjust="0"/>
    <p:restoredTop sz="72662" autoAdjust="0"/>
  </p:normalViewPr>
  <p:slideViewPr>
    <p:cSldViewPr snapToGrid="0">
      <p:cViewPr varScale="1">
        <p:scale>
          <a:sx n="110" d="100"/>
          <a:sy n="110" d="100"/>
        </p:scale>
        <p:origin x="54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liu\Desktop\Old%20Computer\TN%20Tech\Provost\Retention\Retention%20rates%20first%20ye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liu\Desktop\Old%20Computer\TN%20Tech\Board%20of%20Trustees\TN%20Tech%20funding%20trent%202015_2025%2010%20year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liu\Desktop\Old%20Computer\TN%20Tech\Awards%20and%20recognitions\Wingsup100\Historical%20data%20of%20Wings%20up%2010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Tech</c:v>
                </c:pt>
              </c:strCache>
            </c:strRef>
          </c:tx>
          <c:spPr>
            <a:ln w="28575" cap="rnd">
              <a:solidFill>
                <a:srgbClr val="8238BA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77</c:v>
                </c:pt>
                <c:pt idx="1">
                  <c:v>77</c:v>
                </c:pt>
                <c:pt idx="2">
                  <c:v>75</c:v>
                </c:pt>
                <c:pt idx="3">
                  <c:v>77.5</c:v>
                </c:pt>
                <c:pt idx="4">
                  <c:v>72.900000000000006</c:v>
                </c:pt>
                <c:pt idx="5">
                  <c:v>78.5</c:v>
                </c:pt>
                <c:pt idx="6">
                  <c:v>77.3</c:v>
                </c:pt>
                <c:pt idx="7">
                  <c:v>78.2</c:v>
                </c:pt>
                <c:pt idx="8">
                  <c:v>80.739999999999995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C-4CCB-8438-7607402CD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025839"/>
        <c:axId val="354022959"/>
      </c:lineChart>
      <c:catAx>
        <c:axId val="35402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4022959"/>
        <c:crosses val="autoZero"/>
        <c:auto val="1"/>
        <c:lblAlgn val="ctr"/>
        <c:lblOffset val="100"/>
        <c:noMultiLvlLbl val="0"/>
      </c:catAx>
      <c:valAx>
        <c:axId val="354022959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402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4764611529408E-2"/>
          <c:y val="0.11175892424218554"/>
          <c:w val="0.76597534560717495"/>
          <c:h val="0.74965461101121211"/>
        </c:manualLayout>
      </c:layout>
      <c:lineChart>
        <c:grouping val="standard"/>
        <c:varyColors val="0"/>
        <c:ser>
          <c:idx val="1"/>
          <c:order val="1"/>
          <c:tx>
            <c:strRef>
              <c:f>Sheet1!$M$4</c:f>
              <c:strCache>
                <c:ptCount val="1"/>
                <c:pt idx="0">
                  <c:v>4-Year</c:v>
                </c:pt>
              </c:strCache>
            </c:strRef>
          </c:tx>
          <c:spPr>
            <a:ln w="28575" cap="rnd">
              <a:solidFill>
                <a:srgbClr val="37609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6092"/>
              </a:solidFill>
              <a:ln w="9525">
                <a:solidFill>
                  <a:srgbClr val="37609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Sheet1!$K$5:$K$13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Sheet1!$M$5:$M$13</c:f>
              <c:numCache>
                <c:formatCode>0.0%</c:formatCode>
                <c:ptCount val="9"/>
                <c:pt idx="0">
                  <c:v>0.313</c:v>
                </c:pt>
                <c:pt idx="1">
                  <c:v>0.34599999999999997</c:v>
                </c:pt>
                <c:pt idx="2">
                  <c:v>0.372</c:v>
                </c:pt>
                <c:pt idx="3">
                  <c:v>0.39500000000000002</c:v>
                </c:pt>
                <c:pt idx="4">
                  <c:v>0.35399999999999998</c:v>
                </c:pt>
                <c:pt idx="5">
                  <c:v>0.41099999999999998</c:v>
                </c:pt>
                <c:pt idx="6">
                  <c:v>0.38400000000000001</c:v>
                </c:pt>
                <c:pt idx="7">
                  <c:v>0.41199999999999998</c:v>
                </c:pt>
                <c:pt idx="8">
                  <c:v>0.439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7-4E5B-8674-DD5E9F2B1525}"/>
            </c:ext>
          </c:extLst>
        </c:ser>
        <c:ser>
          <c:idx val="2"/>
          <c:order val="2"/>
          <c:tx>
            <c:strRef>
              <c:f>Sheet1!$N$4</c:f>
              <c:strCache>
                <c:ptCount val="1"/>
                <c:pt idx="0">
                  <c:v>6-Year</c:v>
                </c:pt>
              </c:strCache>
            </c:strRef>
          </c:tx>
          <c:spPr>
            <a:ln w="28575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9525">
                <a:solidFill>
                  <a:srgbClr val="C0504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Sheet1!$K$5:$K$13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Sheet1!$N$5:$N$13</c:f>
              <c:numCache>
                <c:formatCode>0.0%</c:formatCode>
                <c:ptCount val="9"/>
                <c:pt idx="0">
                  <c:v>0.54400000000000004</c:v>
                </c:pt>
                <c:pt idx="1">
                  <c:v>0.56999999999999995</c:v>
                </c:pt>
                <c:pt idx="2">
                  <c:v>0.59899999999999998</c:v>
                </c:pt>
                <c:pt idx="3">
                  <c:v>0.60199999999999998</c:v>
                </c:pt>
                <c:pt idx="4">
                  <c:v>0.54200000000000004</c:v>
                </c:pt>
                <c:pt idx="5">
                  <c:v>0.57699999999999996</c:v>
                </c:pt>
                <c:pt idx="6">
                  <c:v>0.55900000000000005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7-4E5B-8674-DD5E9F2B152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27133983"/>
        <c:axId val="132713686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Sheet1!$L$4</c15:sqref>
                        </c15:formulaRef>
                      </c:ext>
                    </c:extLst>
                    <c:strCache>
                      <c:ptCount val="1"/>
                      <c:pt idx="0">
                        <c:v>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Sheet1!$K$5:$K$13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Sheet1!$L$5:$L$13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2160</c:v>
                      </c:pt>
                      <c:pt idx="1">
                        <c:v>1874</c:v>
                      </c:pt>
                      <c:pt idx="2">
                        <c:v>1577</c:v>
                      </c:pt>
                      <c:pt idx="3">
                        <c:v>1586</c:v>
                      </c:pt>
                      <c:pt idx="4">
                        <c:v>1750</c:v>
                      </c:pt>
                      <c:pt idx="5">
                        <c:v>1871</c:v>
                      </c:pt>
                      <c:pt idx="6">
                        <c:v>1681</c:v>
                      </c:pt>
                      <c:pt idx="7">
                        <c:v>1710</c:v>
                      </c:pt>
                      <c:pt idx="8">
                        <c:v>1653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387-4E5B-8674-DD5E9F2B1525}"/>
                  </c:ext>
                </c:extLst>
              </c15:ser>
            </c15:filteredLineSeries>
          </c:ext>
        </c:extLst>
      </c:lineChart>
      <c:catAx>
        <c:axId val="132713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136863"/>
        <c:crosses val="autoZero"/>
        <c:auto val="1"/>
        <c:lblAlgn val="ctr"/>
        <c:lblOffset val="100"/>
        <c:noMultiLvlLbl val="0"/>
      </c:catAx>
      <c:valAx>
        <c:axId val="132713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133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36482939632535E-2"/>
          <c:y val="0.10991386061080657"/>
          <c:w val="0.90297462817147855"/>
          <c:h val="0.8114071488910401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D53DAD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5502118080297988E-2"/>
                  <c:y val="2.784663641623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AC-4C6F-9A45-AC42177D8F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11.2</c:v>
                </c:pt>
                <c:pt idx="1">
                  <c:v>13.1</c:v>
                </c:pt>
                <c:pt idx="2">
                  <c:v>16.899999999999999</c:v>
                </c:pt>
                <c:pt idx="3">
                  <c:v>16.399999999999999</c:v>
                </c:pt>
                <c:pt idx="4">
                  <c:v>20.2</c:v>
                </c:pt>
                <c:pt idx="5">
                  <c:v>20.100000000000001</c:v>
                </c:pt>
                <c:pt idx="6">
                  <c:v>22.8</c:v>
                </c:pt>
                <c:pt idx="7">
                  <c:v>23.3</c:v>
                </c:pt>
                <c:pt idx="8">
                  <c:v>36.4</c:v>
                </c:pt>
                <c:pt idx="9" formatCode="0.0">
                  <c:v>46</c:v>
                </c:pt>
                <c:pt idx="10" formatCode="0.0">
                  <c:v>47.96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AC-4C6F-9A45-AC42177D8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52896"/>
        <c:axId val="41350976"/>
      </c:lineChart>
      <c:catAx>
        <c:axId val="413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350976"/>
        <c:crosses val="autoZero"/>
        <c:auto val="1"/>
        <c:lblAlgn val="ctr"/>
        <c:lblOffset val="100"/>
        <c:noMultiLvlLbl val="0"/>
      </c:catAx>
      <c:valAx>
        <c:axId val="413509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35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238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Sheet1!$A$6:$A$12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Sheet1!$B$6:$B$12</c:f>
              <c:numCache>
                <c:formatCode>General</c:formatCode>
                <c:ptCount val="7"/>
                <c:pt idx="0">
                  <c:v>28</c:v>
                </c:pt>
                <c:pt idx="1">
                  <c:v>25</c:v>
                </c:pt>
                <c:pt idx="2">
                  <c:v>38</c:v>
                </c:pt>
                <c:pt idx="3">
                  <c:v>36</c:v>
                </c:pt>
                <c:pt idx="4">
                  <c:v>38</c:v>
                </c:pt>
                <c:pt idx="5">
                  <c:v>47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259-B334-0A0C35506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1159119"/>
        <c:axId val="1771160559"/>
      </c:barChart>
      <c:catAx>
        <c:axId val="177115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71160559"/>
        <c:crosses val="autoZero"/>
        <c:auto val="1"/>
        <c:lblAlgn val="ctr"/>
        <c:lblOffset val="100"/>
        <c:noMultiLvlLbl val="0"/>
      </c:catAx>
      <c:valAx>
        <c:axId val="1771160559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7115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91186484522963E-2"/>
          <c:y val="4.0644917055826853E-2"/>
          <c:w val="0.91709505273772196"/>
          <c:h val="0.772543808923841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Funding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Sheet1!$A$3:$A$13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11.2</c:v>
                </c:pt>
                <c:pt idx="1">
                  <c:v>13.1</c:v>
                </c:pt>
                <c:pt idx="2">
                  <c:v>16.899999999999999</c:v>
                </c:pt>
                <c:pt idx="3">
                  <c:v>16.399999999999999</c:v>
                </c:pt>
                <c:pt idx="4">
                  <c:v>20.2</c:v>
                </c:pt>
                <c:pt idx="5">
                  <c:v>20.100000000000001</c:v>
                </c:pt>
                <c:pt idx="6">
                  <c:v>22.8</c:v>
                </c:pt>
                <c:pt idx="7">
                  <c:v>23.3</c:v>
                </c:pt>
                <c:pt idx="8">
                  <c:v>36.4</c:v>
                </c:pt>
                <c:pt idx="9" formatCode="0.0">
                  <c:v>46</c:v>
                </c:pt>
                <c:pt idx="10" formatCode="0.0">
                  <c:v>47.96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E7-4E41-B062-6EAAF2648C08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Research expenditure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11</c:v>
                </c:pt>
                <c:pt idx="1">
                  <c:v>11.5</c:v>
                </c:pt>
                <c:pt idx="2">
                  <c:v>12.1</c:v>
                </c:pt>
                <c:pt idx="3">
                  <c:v>12.8</c:v>
                </c:pt>
                <c:pt idx="4">
                  <c:v>13.8</c:v>
                </c:pt>
                <c:pt idx="5">
                  <c:v>14.1</c:v>
                </c:pt>
                <c:pt idx="6">
                  <c:v>15.4</c:v>
                </c:pt>
                <c:pt idx="7">
                  <c:v>16.399999999999999</c:v>
                </c:pt>
                <c:pt idx="8">
                  <c:v>20.8</c:v>
                </c:pt>
                <c:pt idx="9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E7-4E41-B062-6EAAF2648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7606607"/>
        <c:axId val="1557604687"/>
      </c:lineChart>
      <c:catAx>
        <c:axId val="155760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7604687"/>
        <c:crosses val="autoZero"/>
        <c:auto val="1"/>
        <c:lblAlgn val="ctr"/>
        <c:lblOffset val="100"/>
        <c:noMultiLvlLbl val="0"/>
      </c:catAx>
      <c:valAx>
        <c:axId val="1557604687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5760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0.84271</cdr:x>
      <cdr:y>0.08391</cdr:y>
    </cdr:from>
    <cdr:to>
      <cdr:x>0.91168</cdr:x>
      <cdr:y>0.16868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B08365-76F6-5FEC-F53F-5E3DDEE5FFFD}"/>
            </a:ext>
          </a:extLst>
        </cdr:cNvPr>
        <cdr:cNvCxnSpPr/>
      </cdr:nvCxnSpPr>
      <cdr:spPr>
        <a:xfrm xmlns:a="http://schemas.openxmlformats.org/drawingml/2006/main" flipV="1">
          <a:off x="6213459" y="344433"/>
          <a:ext cx="508496" cy="347918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DC56743-A806-4285-998C-1051D3CB3A5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B082406-4C09-485B-BBA8-EC0EB07D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4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0D3F5-3811-C30C-384F-712F50A8B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E240B-79C8-9E4B-320C-518689FD3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9A704-D522-9D4B-7F8C-590AE4CE0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 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61128-B1B8-C70E-1A55-AEC50F760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406-4C09-485B-BBA8-EC0EB07D10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1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35937-3C3A-F74F-A22D-E6814C2E31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F176A-167F-27E0-3AE4-29E4485DC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C4F95-7E18-FF6A-AF77-01B41729E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C5F0D-45CF-811D-7898-810D888E1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B61B1-1CC8-D4C8-F199-2B9AA6CA8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35937-3C3A-F74F-A22D-E6814C2E31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1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5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68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B9A8B-9A6A-14B7-0970-061A8C1F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CD304-37EE-4F8B-F568-D53328E8A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24661-A536-82BE-1E45-E791DEC03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hand table is lagging indicator,  We need to focus on leading indicators.  How are our students progressing toward degree completion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F2C5-6E38-4451-4F45-DE75414FE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35937-3C3A-F74F-A22D-E6814C2E31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91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0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BDD7-9145-574F-9224-F19CFDED9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3357A-2DF9-5034-6464-4A7B34344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A7350-0502-0F10-364F-2E686B667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479 Opportunity schools in the whole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4CAF9-05E4-2441-17E2-A9BE9376E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35937-3C3A-F74F-A22D-E6814C2E31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58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35937-3C3A-F74F-A22D-E6814C2E31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63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1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80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to Master Lecturer</a:t>
            </a:r>
          </a:p>
          <a:p>
            <a:r>
              <a:rPr lang="en-US" dirty="0"/>
              <a:t>4 to Senior Lecturer</a:t>
            </a:r>
          </a:p>
          <a:p>
            <a:r>
              <a:rPr lang="en-US" dirty="0"/>
              <a:t>1 to Senior Instructor</a:t>
            </a:r>
          </a:p>
          <a:p>
            <a:r>
              <a:rPr lang="en-US" dirty="0"/>
              <a:t>14 to Associate Professor</a:t>
            </a:r>
          </a:p>
          <a:p>
            <a:r>
              <a:rPr lang="en-US" dirty="0"/>
              <a:t>9 to Professor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faculty members gained tenure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faculty retired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6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47 new faculty titles are as follows:</a:t>
            </a:r>
          </a:p>
          <a:p>
            <a:r>
              <a:rPr lang="en-US" dirty="0">
                <a:solidFill>
                  <a:srgbClr val="7030A0"/>
                </a:solidFill>
              </a:rPr>
              <a:t>17 Assistant Professors</a:t>
            </a:r>
          </a:p>
          <a:p>
            <a:r>
              <a:rPr lang="en-US" dirty="0">
                <a:solidFill>
                  <a:srgbClr val="7030A0"/>
                </a:solidFill>
              </a:rPr>
              <a:t>2 Associate Professors</a:t>
            </a:r>
          </a:p>
          <a:p>
            <a:r>
              <a:rPr lang="en-US" dirty="0">
                <a:solidFill>
                  <a:srgbClr val="7030A0"/>
                </a:solidFill>
              </a:rPr>
              <a:t>2 Professors</a:t>
            </a:r>
          </a:p>
          <a:p>
            <a:r>
              <a:rPr lang="en-US" dirty="0">
                <a:solidFill>
                  <a:srgbClr val="7030A0"/>
                </a:solidFill>
              </a:rPr>
              <a:t>12 Instructors</a:t>
            </a:r>
          </a:p>
          <a:p>
            <a:r>
              <a:rPr lang="en-US" dirty="0">
                <a:solidFill>
                  <a:srgbClr val="7030A0"/>
                </a:solidFill>
              </a:rPr>
              <a:t>14 Lecturers</a:t>
            </a:r>
          </a:p>
          <a:p>
            <a:r>
              <a:rPr lang="en-US" dirty="0">
                <a:solidFill>
                  <a:srgbClr val="7030A0"/>
                </a:solidFill>
              </a:rPr>
              <a:t>These numbers include the new Chair in English and Associate Dean of Business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20 Reappointed Lecturers</a:t>
            </a:r>
          </a:p>
          <a:p>
            <a:r>
              <a:rPr lang="en-US" dirty="0">
                <a:solidFill>
                  <a:srgbClr val="7030A0"/>
                </a:solidFill>
              </a:rPr>
              <a:t>6 Reappointed Instructors</a:t>
            </a:r>
          </a:p>
          <a:p>
            <a:r>
              <a:rPr lang="en-US" dirty="0">
                <a:solidFill>
                  <a:srgbClr val="7030A0"/>
                </a:solidFill>
              </a:rPr>
              <a:t>1 Reappointed Research Asst. Prof.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406-4C09-485B-BBA8-EC0EB07D10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5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82406-4C09-485B-BBA8-EC0EB07D10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EA53-802B-426A-B421-046DB7D0D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398E9-1700-458C-814D-000F54464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D0B-423D-4CC1-BC32-93DD9190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D094B-3B62-4074-89AD-705FF5C1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0897B-648B-485D-8CEB-8FA2D077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81FD-3019-44A6-907B-CBA1878F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B5CC5-6789-487D-965E-529F6F843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A37DA-0DAC-409C-97AA-6CD20EA2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1C36-821C-4D35-973C-4756B97C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5C005-EF78-4898-829B-F473550B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9E52A-9853-45A5-B159-40199571D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FEEA9-B81F-49DC-8903-0251D3FF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0AFD0-ED45-475C-89C9-06D8693D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1752E-5165-4942-8C6F-39E4E07C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E21C6-14CA-41FA-89C4-C410F8DF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2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1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0552-4C34-2428-5396-25F294316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54794-4A9C-568A-5A39-E63D020BB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60CE-E912-C624-FC6C-A1F2DE00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C19B6-F898-D632-EA22-2151253F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6894-09B5-D7BF-12ED-E4B872F8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7204-833A-D5AF-B724-0EBC80A4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D6C6-D1EE-24A2-6E57-E17E84B4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095B-BDF6-B55A-1F6A-E3F3D82A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BBFB-89B4-EDC3-BB14-BBC76172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1368D-0F9C-CCC5-ADE1-5B9F6C3A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7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4F70-BA65-A068-953D-1C726CF9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8D626-4B8A-759C-05EF-D46483083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41636-EE7F-F628-50B4-6A5B651C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6A40-42A7-C610-0BBB-6B74BA1A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D3498-8AC1-C725-FD7A-A7874C10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BEBB-5696-F2E2-F47B-718E0471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297A-A217-B06C-13E2-66C149621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C3F9B-C1B0-B819-3C5F-AACC3B51F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E4BF9-92AC-ECB1-EDC5-89044D1B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5122-2B27-F19A-D02C-6FC58BEB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CB843-DD62-BC61-760C-A5440680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4341-1F09-F75B-26EA-E035AC5F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668CD-75EF-00FF-1FA7-308FB512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59F80-7EA1-EF92-7CAC-EF920C127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EA66E-1C83-7894-957A-5857BCB9B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16172-6654-7000-B38B-8FD4F4C4F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AB116-BC71-7FCC-E03E-9E310E11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1FB7C-6011-6EA2-503A-C10291A5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A9EAB-B97B-3D41-6724-7D996E9D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E167-A50B-52FA-B3DF-361647FB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9ACEA-CC97-69AB-0C20-13BAF7E2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FC6EE-6E16-CB13-4C5A-FC4155A3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4F329-EA5C-AC40-2C92-806EEBA8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6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F46DC-D6D9-221F-8724-844F383D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30527-3D89-4B3E-CE1B-CC4E3AAA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50895-C8DD-80E8-44C0-07B0CF7E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569E-2F08-4356-977D-594A4C7B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AF8A-1598-4E43-8902-A2742C757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B1765-1960-46A3-95D8-44DFFB3E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46E8B-E072-4824-A611-A796A748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A73E-82A5-4867-B588-70B98F5A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8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4176-E4FA-33E6-CE46-74BAB9B5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93D17-8A34-44E2-13E2-F850072E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2B213-C8BC-CEA7-1585-82A3AF7BA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00BB6-CAE5-9753-96DF-8AEB8746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1D6FE-72A5-3388-1104-A86A1725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7AE8E-20EB-07F5-C45B-88384783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7E2D-AFC4-F0D7-A2A6-BF3D69D5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6B34E-7E33-1F39-B4B3-448583D1C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CB390-DAA6-E53A-A437-9FA8C50C1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E383D-63DC-2F40-2166-A5819D41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2CA68-CB93-81B9-B192-72ED1121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E0461-8661-54D3-CD9C-A77FDCDB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8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C63-7E78-3364-64A0-0091F3D7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3BDE5-02AD-9093-108E-380BE75B5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29D2-82BA-2CE6-ABFC-C74EA28F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541C9-F884-1A29-B82D-29875693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55D8-C926-263D-1CDD-4FE1F6AD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3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4A60E-343A-E978-732E-3DA1B513C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FE79A-7BB6-78CF-AF63-B7A98A0A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17FBB-DD92-8833-3E8E-02A202DE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DA41-F70E-894B-8165-AA816C93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6728C-FE75-4EAC-2B04-29B4C83C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9114-C1D0-4278-AF2B-F4CDC35C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98C6-0B44-4FE5-BA2A-815CE82E5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33D8-DD9E-4682-BA26-684FA78C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D777-1806-4FF2-9759-3D5F8454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D62A-5C05-4D9A-B838-4E866F77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5E8F-8F7A-49B2-BEA0-F6F6EE3D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D7522-2E44-4C14-BD9C-5A71376DC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345C2-5F26-4918-B18B-2BFA64251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D25B6-40BC-40D0-B57E-83A5E5B1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DED90-A98B-42C6-B6DE-AF3C889F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9D104-7741-4842-94CC-B260E04F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6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5BE6-2C64-486C-BA5B-11EDEC2B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E09C3-5FBB-408A-B36C-FECA384C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40D01-9009-483D-AC3C-372008009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FA441-1703-4E2D-ADAE-535132674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6DFD1-099F-442B-8236-57CC9E3AA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29A34-7422-4804-8397-73F6D2A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0A33-10D1-4AF0-A405-637798FE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CCCC5-832C-4CB4-BBC3-CAEB3AD2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9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D2CB-3634-47BA-B6C1-2B9EB7FC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DD26C-CF34-41D1-A83C-2CBDC8F8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1DA13-0852-4628-96A2-799CD0A5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0580F-6A0C-4C1A-BA79-82B4A982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A487A-24A4-41C4-99FD-5D10468E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23719-06D3-42BE-B1AC-3F63096A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8DDE-8C4C-4CDA-8CB3-27482ADF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7489-51F7-4012-B064-4998FA2B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D2EDB-0456-4097-B962-0D8540C3D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D5106-FBA9-406E-B96C-8846F421A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98F54-5005-4E3A-A27C-97AB04C5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85130-62DD-400A-8A2E-6EC9EC22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4063E-B74A-46C5-BBCF-6A66294D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13F1-10E8-4480-80F6-4358987A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F217C-9149-4662-A33D-CB744FBF9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97719-1F3A-4A2B-A01B-3776B965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A846A-1F15-47DF-A6E9-9C3ADBA4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7357E-174B-4EE0-9840-457706D8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5F3B8-8F42-4596-A4ED-A1091E34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DEA93-94A4-4DCC-A8A2-C006E7A8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50FDF-C130-4DD4-AF58-FD7F78EA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FD06C-3D3C-47A9-87CE-16134794A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1017-AD7D-41D6-A6AD-B9B0665541E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2CD8-4AE0-446B-BDED-939CC002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D0586-431C-4D61-8D77-E796F4CE2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619F-B926-4232-9E53-CAF848BA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90FFF-13B5-4F6F-5E7C-1997B32D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6AC8F-1FCB-8DF7-E742-BD08DB7C1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CE4C5-A1E1-3297-1BA6-D0C426906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342E1-6AA8-49D2-87C3-D7BF264A76A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F178-AF37-C242-3152-6C724130B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CA79-D54E-A8E9-199C-545C35FC5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5134F-61C0-4820-9696-C933D068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DE2141-7700-4A4E-BB85-A7EB53D2F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9" t="12338" r="34561" b="43241"/>
          <a:stretch/>
        </p:blipFill>
        <p:spPr>
          <a:xfrm>
            <a:off x="544784" y="64598"/>
            <a:ext cx="2389131" cy="2307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FF4F9-D03C-4C0F-AE15-9CE3998C4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" y="2371617"/>
            <a:ext cx="3531704" cy="4145420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</a:t>
            </a:r>
            <a:br>
              <a:rPr lang="en-US" dirty="0"/>
            </a:br>
            <a:r>
              <a:rPr lang="en-US" dirty="0"/>
              <a:t>Faculty Meeting</a:t>
            </a:r>
            <a:br>
              <a:rPr lang="en-US" dirty="0"/>
            </a:br>
            <a:r>
              <a:rPr lang="en-US" altLang="zh-CN" dirty="0"/>
              <a:t>August 18, 2025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FCD73A-F7BC-A088-6525-6AD32F27D21A}"/>
              </a:ext>
            </a:extLst>
          </p:cNvPr>
          <p:cNvGrpSpPr/>
          <p:nvPr/>
        </p:nvGrpSpPr>
        <p:grpSpPr>
          <a:xfrm>
            <a:off x="3693245" y="596095"/>
            <a:ext cx="8004737" cy="5821141"/>
            <a:chOff x="3514343" y="337981"/>
            <a:chExt cx="8004737" cy="6076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9FE704-00D0-D6E7-8D18-26F3F1CD67B6}"/>
                </a:ext>
              </a:extLst>
            </p:cNvPr>
            <p:cNvSpPr/>
            <p:nvPr/>
          </p:nvSpPr>
          <p:spPr>
            <a:xfrm>
              <a:off x="3514343" y="1028165"/>
              <a:ext cx="8004737" cy="5386090"/>
            </a:xfrm>
            <a:prstGeom prst="rect">
              <a:avLst/>
            </a:prstGeom>
            <a:ln>
              <a:solidFill>
                <a:srgbClr val="8238BA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sz="2400" dirty="0">
                  <a:latin typeface="Calibri"/>
                  <a:cs typeface="Calibri"/>
                </a:rPr>
                <a:t>Faculty Promotions and Tenure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sz="2400" dirty="0">
                  <a:latin typeface="Calibri"/>
                  <a:cs typeface="Calibri"/>
                </a:rPr>
                <a:t>Faculty Retirement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sz="2400" dirty="0">
                  <a:latin typeface="Calibri"/>
                  <a:cs typeface="Calibri"/>
                </a:rPr>
                <a:t>New Faculty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sz="2400" dirty="0">
                  <a:latin typeface="Calibri"/>
                  <a:cs typeface="Calibri"/>
                </a:rPr>
                <a:t>New Administrators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sz="2400" dirty="0">
                  <a:latin typeface="Calibri"/>
                  <a:cs typeface="Calibri"/>
                </a:rPr>
                <a:t>Ongoing work: Accreditation and Reaffirmation, Quality Enhancement Plan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altLang="zh-CN" sz="2400" dirty="0">
                  <a:cs typeface="Calibri"/>
                </a:rPr>
                <a:t>Ongoing work: Enhancing Student Experience and Retention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altLang="zh-CN" sz="2400" dirty="0">
                  <a:cs typeface="Calibri"/>
                </a:rPr>
                <a:t>Ongoing work: Enhancing Student Success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altLang="zh-CN" sz="2400" dirty="0">
                  <a:cs typeface="Calibri"/>
                </a:rPr>
                <a:t>Ongoing work: Research and Scholarly Activities</a:t>
              </a:r>
            </a:p>
            <a:p>
              <a:pPr marL="457200" indent="-457200">
                <a:spcAft>
                  <a:spcPts val="1000"/>
                </a:spcAft>
                <a:buAutoNum type="arabicPeriod"/>
              </a:pPr>
              <a:r>
                <a:rPr lang="en-US" sz="2400" dirty="0">
                  <a:latin typeface="Calibri"/>
                  <a:cs typeface="Calibri"/>
                </a:rPr>
                <a:t>Thanks to All for the Service Work You All Have Been Doing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86E7BB1-6584-46EA-BC58-E492F0965428}"/>
                </a:ext>
              </a:extLst>
            </p:cNvPr>
            <p:cNvSpPr txBox="1">
              <a:spLocks/>
            </p:cNvSpPr>
            <p:nvPr/>
          </p:nvSpPr>
          <p:spPr>
            <a:xfrm>
              <a:off x="4644889" y="337981"/>
              <a:ext cx="6347791" cy="786039"/>
            </a:xfrm>
            <a:prstGeom prst="rect">
              <a:avLst/>
            </a:prstGeom>
          </p:spPr>
          <p:txBody>
            <a:bodyPr lIns="91440" tIns="45720" rIns="91440" bIns="4572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i="1" dirty="0">
                  <a:latin typeface="+mn-lt"/>
                </a:rPr>
                <a:t>Provost’s Report Outline</a:t>
              </a:r>
              <a:endParaRPr lang="en-US" sz="4000" i="1" dirty="0">
                <a:highlight>
                  <a:srgbClr val="FFFF00"/>
                </a:highligh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56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FDEC-B5AF-0E8F-9131-F14CCA0F5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75B9-225C-5269-8A39-766F148266D7}"/>
              </a:ext>
            </a:extLst>
          </p:cNvPr>
          <p:cNvSpPr txBox="1">
            <a:spLocks/>
          </p:cNvSpPr>
          <p:nvPr/>
        </p:nvSpPr>
        <p:spPr>
          <a:xfrm>
            <a:off x="583746" y="534941"/>
            <a:ext cx="11024507" cy="11907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Welcome New Administrators!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B57205-7EFD-F462-B134-4D188FF37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53571"/>
              </p:ext>
            </p:extLst>
          </p:nvPr>
        </p:nvGraphicFramePr>
        <p:xfrm>
          <a:off x="556567" y="1879542"/>
          <a:ext cx="11078864" cy="39849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5685">
                  <a:extLst>
                    <a:ext uri="{9D8B030D-6E8A-4147-A177-3AD203B41FA5}">
                      <a16:colId xmlns:a16="http://schemas.microsoft.com/office/drawing/2014/main" val="2859813308"/>
                    </a:ext>
                  </a:extLst>
                </a:gridCol>
                <a:gridCol w="5294853">
                  <a:extLst>
                    <a:ext uri="{9D8B030D-6E8A-4147-A177-3AD203B41FA5}">
                      <a16:colId xmlns:a16="http://schemas.microsoft.com/office/drawing/2014/main" val="1196882619"/>
                    </a:ext>
                  </a:extLst>
                </a:gridCol>
                <a:gridCol w="3618326">
                  <a:extLst>
                    <a:ext uri="{9D8B030D-6E8A-4147-A177-3AD203B41FA5}">
                      <a16:colId xmlns:a16="http://schemas.microsoft.com/office/drawing/2014/main" val="2747913826"/>
                    </a:ext>
                  </a:extLst>
                </a:gridCol>
              </a:tblGrid>
              <a:tr h="36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Jie Cui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Asst. Dean for Acad. Affairs, Engineering 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38108"/>
                  </a:ext>
                </a:extLst>
              </a:tr>
              <a:tr h="38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Maanak Gupta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Chair, Computer Science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039898"/>
                  </a:ext>
                </a:extLst>
              </a:tr>
              <a:tr h="381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 Kalyanapu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Chair, Electrical &amp; Computer Engineering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4868258"/>
                  </a:ext>
                </a:extLst>
              </a:tr>
              <a:tr h="38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Lee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Chair, Earth Sciences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5302328"/>
                  </a:ext>
                </a:extLst>
              </a:tr>
              <a:tr h="4855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Jeanette Luna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Asst. Dean for Research &amp; Graduate Studies, Arts and Sciences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612935"/>
                  </a:ext>
                </a:extLst>
              </a:tr>
              <a:tr h="38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Thomas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Chair, English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Wagner College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126389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 Wright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Chair, Sociology &amp; Political Science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5924128"/>
                  </a:ext>
                </a:extLst>
              </a:tr>
              <a:tr h="361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Coco Wu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Associate Dean, Business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Washington University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1672713"/>
                  </a:ext>
                </a:extLst>
              </a:tr>
              <a:tr h="38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Matthew Younglove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Director, Music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7965356"/>
                  </a:ext>
                </a:extLst>
              </a:tr>
              <a:tr h="38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Lindsey Roberts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Director, Honors Program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 Tech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81283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AFC4F35-0A30-A506-EAD8-604B2095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6" y="1130325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006BD7-A809-424C-A56A-88721182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0" y="882225"/>
            <a:ext cx="10690450" cy="1303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84F726-FF16-476D-B2C4-124609E3AB1A}"/>
              </a:ext>
            </a:extLst>
          </p:cNvPr>
          <p:cNvSpPr txBox="1">
            <a:spLocks/>
          </p:cNvSpPr>
          <p:nvPr/>
        </p:nvSpPr>
        <p:spPr>
          <a:xfrm>
            <a:off x="609600" y="179747"/>
            <a:ext cx="10972800" cy="7062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latin typeface="+mn-lt"/>
              </a:rPr>
              <a:t>A Vision of Academic Excellence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7AB8A-4853-F3F8-3E92-E813065FF3AD}"/>
              </a:ext>
            </a:extLst>
          </p:cNvPr>
          <p:cNvSpPr txBox="1"/>
          <p:nvPr/>
        </p:nvSpPr>
        <p:spPr>
          <a:xfrm>
            <a:off x="820615" y="1296253"/>
            <a:ext cx="1076178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Tx/>
              <a:buAutoNum type="arabicParenR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Enhance student success as reflected in four-year and six-year graduation rates, student job placement, median starting salaries, graduate and professional school enrollments, and national awards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 student-first culture and 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xperience as reflected in student retention 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Innovate in academic programs as reflected in high relevance to future economy and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labor force, student enrollment, and as a top destination school in the state</a:t>
            </a:r>
          </a:p>
          <a:p>
            <a:pPr marL="514350" indent="-514350">
              <a:spcAft>
                <a:spcPts val="1200"/>
              </a:spcAft>
              <a:buAutoNum type="arabicParenR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 research funding, scholarship and national reputation, and experiential learning opportunities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3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F6CD6-D5AB-5FA3-956A-F238A4BEB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931D7327-67A5-53D1-7B55-27572B74B674}"/>
              </a:ext>
            </a:extLst>
          </p:cNvPr>
          <p:cNvSpPr/>
          <p:nvPr/>
        </p:nvSpPr>
        <p:spPr>
          <a:xfrm>
            <a:off x="1687551" y="2235336"/>
            <a:ext cx="7181381" cy="669069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10-Year Cycle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478AE4-67B7-B890-55E8-BAD597D057DB}"/>
              </a:ext>
            </a:extLst>
          </p:cNvPr>
          <p:cNvCxnSpPr/>
          <p:nvPr/>
        </p:nvCxnSpPr>
        <p:spPr>
          <a:xfrm>
            <a:off x="2401229" y="2235336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BBEBCE-2A3F-3077-FB26-CE76A051E4E2}"/>
              </a:ext>
            </a:extLst>
          </p:cNvPr>
          <p:cNvCxnSpPr/>
          <p:nvPr/>
        </p:nvCxnSpPr>
        <p:spPr>
          <a:xfrm>
            <a:off x="8218448" y="2235336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E0DA00-5C67-D692-BA33-BF50C1BF0C65}"/>
              </a:ext>
            </a:extLst>
          </p:cNvPr>
          <p:cNvSpPr txBox="1"/>
          <p:nvPr/>
        </p:nvSpPr>
        <p:spPr>
          <a:xfrm>
            <a:off x="2112053" y="190378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44EAF-87F4-8417-15A1-E9D237F9BD78}"/>
              </a:ext>
            </a:extLst>
          </p:cNvPr>
          <p:cNvSpPr txBox="1"/>
          <p:nvPr/>
        </p:nvSpPr>
        <p:spPr>
          <a:xfrm>
            <a:off x="7811886" y="18660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2026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E6F04D-6EF6-F5E6-0BEC-C1F17901AC16}"/>
              </a:ext>
            </a:extLst>
          </p:cNvPr>
          <p:cNvCxnSpPr/>
          <p:nvPr/>
        </p:nvCxnSpPr>
        <p:spPr>
          <a:xfrm>
            <a:off x="5075660" y="2734114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8ACCA7-491D-1AC2-C650-560F93B21998}"/>
              </a:ext>
            </a:extLst>
          </p:cNvPr>
          <p:cNvSpPr txBox="1"/>
          <p:nvPr/>
        </p:nvSpPr>
        <p:spPr>
          <a:xfrm>
            <a:off x="1451805" y="3724949"/>
            <a:ext cx="361385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PT Sans"/>
              </a:rPr>
              <a:t>Two documents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PT Sans"/>
              </a:rPr>
              <a:t>Compliance Certification (subset of 22 standards)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Quality Enhancement Plan Impact Report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PT Sans"/>
              </a:rPr>
              <a:t>One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review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Off-site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2BF41-71B3-C751-73D9-247323F3C70F}"/>
              </a:ext>
            </a:extLst>
          </p:cNvPr>
          <p:cNvSpPr txBox="1"/>
          <p:nvPr/>
        </p:nvSpPr>
        <p:spPr>
          <a:xfrm>
            <a:off x="2880737" y="1919446"/>
            <a:ext cx="4991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Reaffirmation of Accreditation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E2B86-83E3-1F82-5C23-D3B1CC3AF10E}"/>
              </a:ext>
            </a:extLst>
          </p:cNvPr>
          <p:cNvSpPr txBox="1"/>
          <p:nvPr/>
        </p:nvSpPr>
        <p:spPr>
          <a:xfrm>
            <a:off x="5587588" y="3183176"/>
            <a:ext cx="5433338" cy="298543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Two documents required by SACSCOC: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Compliance Certification Report (78 standards in 14 categories) - due to SACSCOC in September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Quality Enhancement Plan (QEP) – due to SACSCOC in January 2026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Three reviews: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Off-site Review in Fall/Winter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On-site Review in Spring 2026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SACSCOC Board of Trustees review in Dec.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B0319-72EF-BCDA-40C2-01BA74D7B078}"/>
              </a:ext>
            </a:extLst>
          </p:cNvPr>
          <p:cNvSpPr txBox="1"/>
          <p:nvPr/>
        </p:nvSpPr>
        <p:spPr>
          <a:xfrm>
            <a:off x="2007936" y="3273737"/>
            <a:ext cx="2501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5</a:t>
            </a:r>
            <a:r>
              <a:rPr lang="en-US" sz="1800" baseline="30000" dirty="0"/>
              <a:t>th</a:t>
            </a:r>
            <a:r>
              <a:rPr lang="en-US" sz="1800" dirty="0"/>
              <a:t> Year Interim Report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8FEA54-AF5D-D325-11AA-C956AEA6801F}"/>
              </a:ext>
            </a:extLst>
          </p:cNvPr>
          <p:cNvSpPr txBox="1"/>
          <p:nvPr/>
        </p:nvSpPr>
        <p:spPr>
          <a:xfrm>
            <a:off x="4501840" y="2976985"/>
            <a:ext cx="902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2022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5504AE-6CF4-E7F3-E28E-F45B8B2FE809}"/>
              </a:ext>
            </a:extLst>
          </p:cNvPr>
          <p:cNvSpPr txBox="1">
            <a:spLocks/>
          </p:cNvSpPr>
          <p:nvPr/>
        </p:nvSpPr>
        <p:spPr>
          <a:xfrm>
            <a:off x="410936" y="145824"/>
            <a:ext cx="11024507" cy="161286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Ongoing Work This Year</a:t>
            </a:r>
          </a:p>
          <a:p>
            <a:pPr algn="ctr"/>
            <a:r>
              <a:rPr lang="en-US" altLang="zh-CN" sz="4000" i="1" dirty="0">
                <a:latin typeface="Calibri" panose="020F0502020204030204" pitchFamily="34" charset="0"/>
                <a:cs typeface="Calibri" panose="020F0502020204030204" pitchFamily="34" charset="0"/>
              </a:rPr>
              <a:t>1. SACSCOC Accreditation and Reaffirmation 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618BB-FD14-EAEB-D032-96E5C97E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64" y="1303819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3647C-4BED-8C79-EAD0-4FC7C85A7BE8}"/>
              </a:ext>
            </a:extLst>
          </p:cNvPr>
          <p:cNvSpPr txBox="1"/>
          <p:nvPr/>
        </p:nvSpPr>
        <p:spPr>
          <a:xfrm>
            <a:off x="3175496" y="161601"/>
            <a:ext cx="5594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Thanks to the Committees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8334C-66DD-4787-6F20-B60A67CA6885}"/>
              </a:ext>
            </a:extLst>
          </p:cNvPr>
          <p:cNvSpPr txBox="1"/>
          <p:nvPr/>
        </p:nvSpPr>
        <p:spPr>
          <a:xfrm>
            <a:off x="297385" y="2763484"/>
            <a:ext cx="2551447" cy="25545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Sharon Huo, Chair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Alice Camuti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Mike Gotcher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Kevin Harris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Amy Hill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Prof. Sharon Holderman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Barbara Jared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Allan Mills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Kumar Yelamarthi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Lisa Zagumny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45057-15DC-D3BB-304E-7F170800CB36}"/>
              </a:ext>
            </a:extLst>
          </p:cNvPr>
          <p:cNvSpPr txBox="1"/>
          <p:nvPr/>
        </p:nvSpPr>
        <p:spPr>
          <a:xfrm>
            <a:off x="3248568" y="2763484"/>
            <a:ext cx="2695033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Curtis Armstrong, Chair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Chris Wilson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Jeannette Luna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Michael Allen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Colin Hill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Scott Christen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George Chitiyo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Rachel Hall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Dennis Duncan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AB8E8-CE25-1527-7CB5-21F188D28FCC}"/>
              </a:ext>
            </a:extLst>
          </p:cNvPr>
          <p:cNvSpPr/>
          <p:nvPr/>
        </p:nvSpPr>
        <p:spPr>
          <a:xfrm>
            <a:off x="6289123" y="2292171"/>
            <a:ext cx="5401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Institutional Effectiveness and Assessment Committee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264356-BA14-7EA6-B991-AEEC22C65D41}"/>
              </a:ext>
            </a:extLst>
          </p:cNvPr>
          <p:cNvSpPr txBox="1">
            <a:spLocks/>
          </p:cNvSpPr>
          <p:nvPr/>
        </p:nvSpPr>
        <p:spPr>
          <a:xfrm>
            <a:off x="6346874" y="2765996"/>
            <a:ext cx="5109146" cy="19980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Kevin Harris, Chair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Ms. Lindsay Young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Ashley Akenson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Mike Gotcher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Barbara Jared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Lori Maxwell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Linda Null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Mohan Rao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Martin Sheehan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Matthew Trengove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Prof. Kimberly Winkle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Ms. Sandra Storie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Melinda Anderson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Stephen Robinson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Kumar Yelamarthi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7163D-E0F3-4E69-3D78-2B3CC02BEFF1}"/>
              </a:ext>
            </a:extLst>
          </p:cNvPr>
          <p:cNvSpPr/>
          <p:nvPr/>
        </p:nvSpPr>
        <p:spPr>
          <a:xfrm>
            <a:off x="6584065" y="4832942"/>
            <a:ext cx="473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Institutional Effectiveness (IE) Reports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 47 faculty and staff serve as IE Report Facilitators and are actively engaged in preparing the 2024–25 IE Reports.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5A975-D3B1-BD58-FEB1-04C23B8BEE8A}"/>
              </a:ext>
            </a:extLst>
          </p:cNvPr>
          <p:cNvSpPr txBox="1"/>
          <p:nvPr/>
        </p:nvSpPr>
        <p:spPr>
          <a:xfrm>
            <a:off x="1894933" y="1523460"/>
            <a:ext cx="7915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Compliance Certification Report Writing Team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05281-F53B-DB4C-07CA-C3B7BB8C9978}"/>
              </a:ext>
            </a:extLst>
          </p:cNvPr>
          <p:cNvSpPr txBox="1"/>
          <p:nvPr/>
        </p:nvSpPr>
        <p:spPr>
          <a:xfrm>
            <a:off x="3048000" y="2292171"/>
            <a:ext cx="3241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Faculty Credentials Committee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FD6A1-44D0-6CA3-3317-2287405B410A}"/>
              </a:ext>
            </a:extLst>
          </p:cNvPr>
          <p:cNvSpPr txBox="1"/>
          <p:nvPr/>
        </p:nvSpPr>
        <p:spPr>
          <a:xfrm>
            <a:off x="434898" y="2292171"/>
            <a:ext cx="2613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Compliance Committee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98ACFF-E293-E158-51A5-E37F0AE24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8" y="808035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3059-AB82-C6EB-8205-1D8E68CB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593"/>
            <a:ext cx="10515600" cy="57951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Durable Life Skills and Career Readiness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9080C-68E9-9C91-7BDE-F1772EEDA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20" y="2405104"/>
            <a:ext cx="8253069" cy="33292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5C4F42-118F-D47A-0F6C-48D2143E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+mn-lt"/>
              </a:rPr>
              <a:t>Ongoing Work This Year</a:t>
            </a:r>
            <a:br>
              <a:rPr lang="en-US" altLang="zh-CN" b="1" dirty="0"/>
            </a:br>
            <a:r>
              <a:rPr lang="en-US" altLang="zh-CN" b="1" i="1" dirty="0"/>
              <a:t>Quality Enhancement Plan (QEP)</a:t>
            </a:r>
            <a:endParaRPr lang="en-US" i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4087FF-F5A5-36CE-FCC3-E2B099161A48}"/>
              </a:ext>
            </a:extLst>
          </p:cNvPr>
          <p:cNvSpPr txBox="1">
            <a:spLocks/>
          </p:cNvSpPr>
          <p:nvPr/>
        </p:nvSpPr>
        <p:spPr>
          <a:xfrm>
            <a:off x="838200" y="5629805"/>
            <a:ext cx="10515600" cy="579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8238BA"/>
                </a:solidFill>
                <a:latin typeface="+mj-lt"/>
              </a:rPr>
              <a:t>Thanks to Dr. Lenly Weathers and the committee members!</a:t>
            </a:r>
          </a:p>
          <a:p>
            <a:endParaRPr lang="en-US" dirty="0">
              <a:solidFill>
                <a:srgbClr val="8238BA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2166F-5F6F-5BB5-E8C1-932E8068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4" y="1306515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6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6AB54-69B6-0A58-F403-C5736288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75893-914C-72C8-F4E8-B7E20A59E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75" y="1445559"/>
            <a:ext cx="10690450" cy="1303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8A060E-D9F5-66A4-42C2-9B39D9E4519A}"/>
              </a:ext>
            </a:extLst>
          </p:cNvPr>
          <p:cNvSpPr txBox="1">
            <a:spLocks/>
          </p:cNvSpPr>
          <p:nvPr/>
        </p:nvSpPr>
        <p:spPr>
          <a:xfrm>
            <a:off x="609600" y="179747"/>
            <a:ext cx="10972800" cy="12658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</a:rPr>
              <a:t>Ongoing Work This Year</a:t>
            </a:r>
            <a:endParaRPr lang="en-US" altLang="zh-CN" sz="4000" b="1" dirty="0">
              <a:latin typeface="+mn-lt"/>
              <a:cs typeface="Calibri" panose="020F0502020204030204" pitchFamily="34" charset="0"/>
            </a:endParaRPr>
          </a:p>
          <a:p>
            <a:r>
              <a:rPr lang="en-US" altLang="zh-CN" sz="40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Record High </a:t>
            </a:r>
            <a:r>
              <a:rPr lang="en-US" altLang="zh-CN" sz="4000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irst-Year </a:t>
            </a:r>
            <a:r>
              <a:rPr lang="en-US" altLang="zh-CN" sz="40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etention </a:t>
            </a:r>
            <a:r>
              <a:rPr lang="en-US" altLang="zh-CN" sz="40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</a:t>
            </a:r>
          </a:p>
          <a:p>
            <a:endParaRPr lang="en-US" altLang="zh-CN" sz="4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DE8EB-72BB-7621-2095-070A260FCB68}"/>
              </a:ext>
            </a:extLst>
          </p:cNvPr>
          <p:cNvSpPr txBox="1"/>
          <p:nvPr/>
        </p:nvSpPr>
        <p:spPr>
          <a:xfrm>
            <a:off x="6893690" y="2109874"/>
            <a:ext cx="4450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8238BA"/>
                </a:solidFill>
              </a:rPr>
              <a:t>Thanks to our faculty and staff for your efforts and  dedication in teaching, advising, and helping students succeed.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68ABE7-0E12-D5A4-7544-DEF3F1585CCB}"/>
              </a:ext>
            </a:extLst>
          </p:cNvPr>
          <p:cNvGrpSpPr/>
          <p:nvPr/>
        </p:nvGrpSpPr>
        <p:grpSpPr>
          <a:xfrm>
            <a:off x="1076446" y="2402375"/>
            <a:ext cx="5590571" cy="3643131"/>
            <a:chOff x="1076446" y="2402375"/>
            <a:chExt cx="5590571" cy="3643131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05F5B28-DFBE-771F-354D-E299F6D0157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6228487"/>
                </p:ext>
              </p:extLst>
            </p:nvPr>
          </p:nvGraphicFramePr>
          <p:xfrm>
            <a:off x="1076446" y="2402375"/>
            <a:ext cx="5590571" cy="3643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C5FDFF-6579-8343-8943-5FD7C39590AF}"/>
                </a:ext>
              </a:extLst>
            </p:cNvPr>
            <p:cNvCxnSpPr/>
            <p:nvPr/>
          </p:nvCxnSpPr>
          <p:spPr>
            <a:xfrm>
              <a:off x="1533646" y="3084653"/>
              <a:ext cx="5133371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ECDD37-DFB9-3BC3-7848-6111D5ADE8B4}"/>
              </a:ext>
            </a:extLst>
          </p:cNvPr>
          <p:cNvSpPr txBox="1"/>
          <p:nvPr/>
        </p:nvSpPr>
        <p:spPr>
          <a:xfrm>
            <a:off x="6893690" y="5120053"/>
            <a:ext cx="44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8238BA"/>
                </a:solidFill>
              </a:rPr>
              <a:t>Continued efforts</a:t>
            </a:r>
          </a:p>
        </p:txBody>
      </p:sp>
    </p:spTree>
    <p:extLst>
      <p:ext uri="{BB962C8B-B14F-4D97-AF65-F5344CB8AC3E}">
        <p14:creationId xmlns:p14="http://schemas.microsoft.com/office/powerpoint/2010/main" val="285540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D42D-6803-2329-AC28-F26DE7E72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3495D-1255-5A6E-56D8-31D61DF700E4}"/>
              </a:ext>
            </a:extLst>
          </p:cNvPr>
          <p:cNvSpPr txBox="1"/>
          <p:nvPr/>
        </p:nvSpPr>
        <p:spPr>
          <a:xfrm>
            <a:off x="2851483" y="0"/>
            <a:ext cx="6436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b="1" dirty="0"/>
              <a:t>Ongoing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Work This Year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lang="en-US" sz="4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Student Success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050E91-6D23-8966-FAE2-C5CAE4E4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423675"/>
              </p:ext>
            </p:extLst>
          </p:nvPr>
        </p:nvGraphicFramePr>
        <p:xfrm>
          <a:off x="582011" y="1744579"/>
          <a:ext cx="7184602" cy="461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3DBC07-CAB9-7BCB-D662-7D7FEA4A82C3}"/>
              </a:ext>
            </a:extLst>
          </p:cNvPr>
          <p:cNvSpPr txBox="1"/>
          <p:nvPr/>
        </p:nvSpPr>
        <p:spPr>
          <a:xfrm>
            <a:off x="6956386" y="1963143"/>
            <a:ext cx="50754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4-yr graduation rate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6-yr graduation rate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15-to-finish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Interns and Co-op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planning and QEP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placement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 and professional schools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Earnings potential</a:t>
            </a:r>
            <a:endParaRPr lang="zh-CN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27759-92EE-2A42-BEF3-EF9BE0B09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40" y="1265665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88DD9-162D-C40B-8571-A52350E82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E4CC41-76C2-B052-3078-BEBFA5DB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0" y="1287515"/>
            <a:ext cx="10690450" cy="1303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3B3D10-1E3D-0879-9D12-7653EC49CACF}"/>
              </a:ext>
            </a:extLst>
          </p:cNvPr>
          <p:cNvSpPr txBox="1">
            <a:spLocks/>
          </p:cNvSpPr>
          <p:nvPr/>
        </p:nvSpPr>
        <p:spPr>
          <a:xfrm>
            <a:off x="294830" y="179746"/>
            <a:ext cx="11571006" cy="123885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n-US" altLang="zh-CN" sz="3200" i="1" dirty="0">
                <a:latin typeface="Calibri" panose="020F0502020204030204" pitchFamily="34" charset="0"/>
                <a:cs typeface="Calibri" panose="020F0502020204030204" pitchFamily="34" charset="0"/>
              </a:rPr>
              <a:t>Tennessee Tech Earned the  Designation of “Opportunity University” by Carnegie and American Council of Education (ACE)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44BB26-77F6-6693-073C-3328FFD40B2D}"/>
              </a:ext>
            </a:extLst>
          </p:cNvPr>
          <p:cNvGrpSpPr/>
          <p:nvPr/>
        </p:nvGrpSpPr>
        <p:grpSpPr>
          <a:xfrm>
            <a:off x="1332171" y="2047072"/>
            <a:ext cx="9287848" cy="4240673"/>
            <a:chOff x="1303234" y="1983412"/>
            <a:chExt cx="9287848" cy="42406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958579B-0329-670B-9436-1D08F6FA8D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2"/>
            <a:stretch/>
          </p:blipFill>
          <p:spPr bwMode="auto">
            <a:xfrm>
              <a:off x="1563880" y="1986245"/>
              <a:ext cx="3391249" cy="225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17A187-6B97-1246-9EBB-ADB17536667A}"/>
                </a:ext>
              </a:extLst>
            </p:cNvPr>
            <p:cNvGrpSpPr/>
            <p:nvPr/>
          </p:nvGrpSpPr>
          <p:grpSpPr>
            <a:xfrm>
              <a:off x="5108953" y="1983412"/>
              <a:ext cx="5482129" cy="4240673"/>
              <a:chOff x="2562314" y="1140864"/>
              <a:chExt cx="6171489" cy="5372990"/>
            </a:xfrm>
          </p:grpSpPr>
          <p:pic>
            <p:nvPicPr>
              <p:cNvPr id="1030" name="Picture 6" descr="Opportunity College: Bellarmine earns new Carnegie Classification, placing  it among select group of U.S. universities">
                <a:extLst>
                  <a:ext uri="{FF2B5EF4-FFF2-40B4-BE49-F238E27FC236}">
                    <a16:creationId xmlns:a16="http://schemas.microsoft.com/office/drawing/2014/main" id="{C211833D-3C1E-4229-ED29-B486FD1EF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25" t="10177" r="2848"/>
              <a:stretch/>
            </p:blipFill>
            <p:spPr bwMode="auto">
              <a:xfrm>
                <a:off x="5610315" y="1140864"/>
                <a:ext cx="3123488" cy="537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6" descr="Opportunity College: Bellarmine earns new Carnegie Classification, placing  it among select group of U.S. universities">
                <a:extLst>
                  <a:ext uri="{FF2B5EF4-FFF2-40B4-BE49-F238E27FC236}">
                    <a16:creationId xmlns:a16="http://schemas.microsoft.com/office/drawing/2014/main" id="{E918827F-A9CA-ECB2-4C31-793BE8416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14" t="10177" r="35538"/>
              <a:stretch/>
            </p:blipFill>
            <p:spPr bwMode="auto">
              <a:xfrm>
                <a:off x="2562314" y="1140864"/>
                <a:ext cx="3091624" cy="537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C1F9E50-70AB-B851-5880-5BBACAEEC486}"/>
                </a:ext>
              </a:extLst>
            </p:cNvPr>
            <p:cNvSpPr txBox="1">
              <a:spLocks/>
            </p:cNvSpPr>
            <p:nvPr/>
          </p:nvSpPr>
          <p:spPr>
            <a:xfrm>
              <a:off x="1303234" y="4370888"/>
              <a:ext cx="3938178" cy="1724257"/>
            </a:xfrm>
            <a:prstGeom prst="rect">
              <a:avLst/>
            </a:prstGeom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 algn="l">
                <a:spcAft>
                  <a:spcPts val="2400"/>
                </a:spcAft>
                <a:buFont typeface="Wingdings" panose="05000000000000000000" pitchFamily="2" charset="2"/>
                <a:buChar char="ü"/>
              </a:pPr>
              <a:r>
                <a:rPr lang="en-US" altLang="zh-CN" sz="3600" b="1" dirty="0">
                  <a:solidFill>
                    <a:srgbClr val="8238B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Higher Access </a:t>
              </a:r>
            </a:p>
            <a:p>
              <a:pPr marL="571500" indent="-571500" algn="l">
                <a:spcAft>
                  <a:spcPts val="2400"/>
                </a:spcAft>
                <a:buFont typeface="Wingdings" panose="05000000000000000000" pitchFamily="2" charset="2"/>
                <a:buChar char="ü"/>
              </a:pPr>
              <a:r>
                <a:rPr lang="en-US" altLang="zh-CN" sz="3600" b="1" dirty="0">
                  <a:solidFill>
                    <a:srgbClr val="8238B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Higher Earnings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84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B9B118-82B0-EC7E-47D2-3F4FAA03E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42695"/>
              </p:ext>
            </p:extLst>
          </p:nvPr>
        </p:nvGraphicFramePr>
        <p:xfrm>
          <a:off x="953973" y="1894400"/>
          <a:ext cx="10070409" cy="3677452"/>
        </p:xfrm>
        <a:graphic>
          <a:graphicData uri="http://schemas.openxmlformats.org/drawingml/2006/table">
            <a:tbl>
              <a:tblPr/>
              <a:tblGrid>
                <a:gridCol w="3857309">
                  <a:extLst>
                    <a:ext uri="{9D8B030D-6E8A-4147-A177-3AD203B41FA5}">
                      <a16:colId xmlns:a16="http://schemas.microsoft.com/office/drawing/2014/main" val="3209686581"/>
                    </a:ext>
                  </a:extLst>
                </a:gridCol>
                <a:gridCol w="2632105">
                  <a:extLst>
                    <a:ext uri="{9D8B030D-6E8A-4147-A177-3AD203B41FA5}">
                      <a16:colId xmlns:a16="http://schemas.microsoft.com/office/drawing/2014/main" val="455805372"/>
                    </a:ext>
                  </a:extLst>
                </a:gridCol>
                <a:gridCol w="3580995">
                  <a:extLst>
                    <a:ext uri="{9D8B030D-6E8A-4147-A177-3AD203B41FA5}">
                      <a16:colId xmlns:a16="http://schemas.microsoft.com/office/drawing/2014/main" val="2819075588"/>
                    </a:ext>
                  </a:extLst>
                </a:gridCol>
              </a:tblGrid>
              <a:tr h="505374">
                <a:tc>
                  <a:txBody>
                    <a:bodyPr/>
                    <a:lstStyle/>
                    <a:p>
                      <a:pPr algn="l" fontAlgn="ctr"/>
                      <a:endParaRPr lang="en-US" sz="2800" b="1" cap="al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cap="all" dirty="0">
                          <a:solidFill>
                            <a:srgbClr val="000000"/>
                          </a:solidFill>
                          <a:effectLst/>
                        </a:rPr>
                        <a:t>Access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cap="all" dirty="0">
                          <a:solidFill>
                            <a:srgbClr val="000000"/>
                          </a:solidFill>
                          <a:effectLst/>
                        </a:rPr>
                        <a:t>earnings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15816"/>
                  </a:ext>
                </a:extLst>
              </a:tr>
              <a:tr h="1333352">
                <a:tc>
                  <a:txBody>
                    <a:bodyPr/>
                    <a:lstStyle/>
                    <a:p>
                      <a:r>
                        <a:rPr lang="en-US" sz="2800" b="1" u="none" dirty="0">
                          <a:solidFill>
                            <a:srgbClr val="000000"/>
                          </a:solidFill>
                          <a:effectLst/>
                        </a:rPr>
                        <a:t>Tennessee Tech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87064"/>
                  </a:ext>
                </a:extLst>
              </a:tr>
              <a:tr h="919363">
                <a:tc>
                  <a:txBody>
                    <a:bodyPr/>
                    <a:lstStyle/>
                    <a:p>
                      <a:r>
                        <a:rPr lang="en-US" sz="2800" b="1" u="none" dirty="0">
                          <a:solidFill>
                            <a:srgbClr val="000000"/>
                          </a:solidFill>
                          <a:effectLst/>
                        </a:rPr>
                        <a:t>UT-Knoxville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effectLst/>
                        </a:rPr>
                        <a:t>Lower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  <a:r>
                        <a:rPr kumimoji="0" lang="en-US" altLang="zh-CN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T San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309975"/>
                  </a:ext>
                </a:extLst>
              </a:tr>
              <a:tr h="919363">
                <a:tc>
                  <a:txBody>
                    <a:bodyPr/>
                    <a:lstStyle/>
                    <a:p>
                      <a:r>
                        <a:rPr lang="en-US" sz="2800" b="1" u="none" dirty="0">
                          <a:solidFill>
                            <a:srgbClr val="000000"/>
                          </a:solidFill>
                          <a:effectLst/>
                        </a:rPr>
                        <a:t>Vanderbilt University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</a:rPr>
                        <a:t>Lower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</a:t>
                      </a:r>
                    </a:p>
                  </a:txBody>
                  <a:tcPr marL="60554" marR="60554" marT="30277" marB="30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65393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3747E00-89DE-BB85-7544-E6A4422D6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82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9E364-A3CE-E0C0-6570-D8CFBEB50B8D}"/>
              </a:ext>
            </a:extLst>
          </p:cNvPr>
          <p:cNvSpPr txBox="1"/>
          <p:nvPr/>
        </p:nvSpPr>
        <p:spPr>
          <a:xfrm>
            <a:off x="355362" y="249827"/>
            <a:ext cx="11267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Only Three Universities </a:t>
            </a:r>
            <a:r>
              <a:rPr lang="en-US" altLang="zh-CN" sz="4000" i="1" dirty="0"/>
              <a:t>in Tennessee </a:t>
            </a:r>
            <a:r>
              <a:rPr lang="en-US" sz="4000" i="1" dirty="0"/>
              <a:t>Are Higher Earnings Universities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37610-AFBB-9BB0-95B5-C53C62D2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2" y="1570781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6240-3AEE-5F18-0D48-72C7CE3D9A48}"/>
              </a:ext>
            </a:extLst>
          </p:cNvPr>
          <p:cNvSpPr txBox="1">
            <a:spLocks/>
          </p:cNvSpPr>
          <p:nvPr/>
        </p:nvSpPr>
        <p:spPr>
          <a:xfrm>
            <a:off x="851576" y="3043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j-cs"/>
              </a:rPr>
              <a:t>Ongoing Work This Year </a:t>
            </a:r>
            <a:b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j-cs"/>
              </a:rPr>
            </a:b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 Light" panose="02010600030101010101" pitchFamily="2" charset="-122"/>
                <a:cs typeface="Calibri" panose="020F0502020204030204" pitchFamily="34" charset="0"/>
              </a:rPr>
              <a:t>4. Research: Record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Level of Funding Activations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397A05-DA6D-4165-A775-E8B66DF7E2B9}"/>
              </a:ext>
            </a:extLst>
          </p:cNvPr>
          <p:cNvGraphicFramePr>
            <a:graphicFrameLocks/>
          </p:cNvGraphicFramePr>
          <p:nvPr/>
        </p:nvGraphicFramePr>
        <p:xfrm>
          <a:off x="2422783" y="1922482"/>
          <a:ext cx="7373186" cy="436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0FE835-E179-D59F-79CA-5CCCDB95ACDE}"/>
              </a:ext>
            </a:extLst>
          </p:cNvPr>
          <p:cNvSpPr txBox="1"/>
          <p:nvPr/>
        </p:nvSpPr>
        <p:spPr>
          <a:xfrm flipV="1">
            <a:off x="1930340" y="2602074"/>
            <a:ext cx="492443" cy="30033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Dollar amounts in Millions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B7080-4F29-3ABD-09F1-D049B3E8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2" y="1570781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91E9-35C6-DEF5-BCC0-B2479B9F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C93B-BC0E-0A4D-A40B-B3937CB247E0}"/>
              </a:ext>
            </a:extLst>
          </p:cNvPr>
          <p:cNvSpPr txBox="1">
            <a:spLocks/>
          </p:cNvSpPr>
          <p:nvPr/>
        </p:nvSpPr>
        <p:spPr>
          <a:xfrm>
            <a:off x="410936" y="535792"/>
            <a:ext cx="11024507" cy="7860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>
                <a:latin typeface="+mn-lt"/>
              </a:rPr>
              <a:t>Faculty Promotions and Tenure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B8983-0956-3365-18C8-B0B13F40D64F}"/>
              </a:ext>
            </a:extLst>
          </p:cNvPr>
          <p:cNvSpPr/>
          <p:nvPr/>
        </p:nvSpPr>
        <p:spPr>
          <a:xfrm>
            <a:off x="944924" y="2119662"/>
            <a:ext cx="10302151" cy="38472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CN" sz="3600" dirty="0"/>
              <a:t>A total of 32 faculty members received promotions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altLang="zh-CN" sz="3200" dirty="0"/>
              <a:t>9 promotions to full professors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altLang="zh-CN" sz="3200" dirty="0"/>
              <a:t>14 promotions to associate professors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altLang="zh-CN" sz="3200" dirty="0"/>
              <a:t>9 lecturers and instructors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altLang="zh-CN" sz="3200" dirty="0"/>
              <a:t>13 tenured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52CA5-5F29-B2CF-2DA1-4C8599FC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5" y="1191460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4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8E10-A947-E4E1-D263-0D9F212E2F22}"/>
              </a:ext>
            </a:extLst>
          </p:cNvPr>
          <p:cNvSpPr txBox="1">
            <a:spLocks/>
          </p:cNvSpPr>
          <p:nvPr/>
        </p:nvSpPr>
        <p:spPr>
          <a:xfrm>
            <a:off x="750278" y="532879"/>
            <a:ext cx="10691443" cy="7062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Wings Up 100 Recognition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EB88F-2802-A6BE-FCCF-0379C4928523}"/>
              </a:ext>
            </a:extLst>
          </p:cNvPr>
          <p:cNvGrpSpPr/>
          <p:nvPr/>
        </p:nvGrpSpPr>
        <p:grpSpPr>
          <a:xfrm>
            <a:off x="2350886" y="1598123"/>
            <a:ext cx="7490226" cy="3930749"/>
            <a:chOff x="2150832" y="2057399"/>
            <a:chExt cx="7490226" cy="3930749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4DB88B5B-B840-F871-9E79-C76D4FA7FA0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1430575"/>
                </p:ext>
              </p:extLst>
            </p:nvPr>
          </p:nvGraphicFramePr>
          <p:xfrm>
            <a:off x="2991729" y="2057399"/>
            <a:ext cx="6649329" cy="3930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27DC8E-7371-E7A8-1E1F-233B2A340C64}"/>
                </a:ext>
              </a:extLst>
            </p:cNvPr>
            <p:cNvSpPr txBox="1"/>
            <p:nvPr/>
          </p:nvSpPr>
          <p:spPr>
            <a:xfrm flipV="1">
              <a:off x="2150832" y="2057399"/>
              <a:ext cx="800219" cy="34768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Number of Faculty Obtaining at least $100,000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FE15C95-C7F8-6B08-7EDD-796152312094}"/>
              </a:ext>
            </a:extLst>
          </p:cNvPr>
          <p:cNvSpPr txBox="1">
            <a:spLocks/>
          </p:cNvSpPr>
          <p:nvPr/>
        </p:nvSpPr>
        <p:spPr>
          <a:xfrm>
            <a:off x="750277" y="5618857"/>
            <a:ext cx="10691443" cy="7062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238B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Thanks to the dedication of our faculty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873F-C200-E3D9-5B91-32C133226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6" y="1261007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5C0A-AF26-12C7-D7C0-21EC3DE32C12}"/>
              </a:ext>
            </a:extLst>
          </p:cNvPr>
          <p:cNvSpPr txBox="1">
            <a:spLocks/>
          </p:cNvSpPr>
          <p:nvPr/>
        </p:nvSpPr>
        <p:spPr>
          <a:xfrm>
            <a:off x="851576" y="96253"/>
            <a:ext cx="10515600" cy="13046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Research Expenditures Lag </a:t>
            </a: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 Light" panose="02010600030101010101" pitchFamily="2" charset="-122"/>
                <a:cs typeface="Calibri" panose="020F0502020204030204" pitchFamily="34" charset="0"/>
              </a:rPr>
              <a:t>but Follow the Pattern of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Research Funding (in Millions)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C8105-281E-8760-CC77-EE66A3342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1" y="1448990"/>
            <a:ext cx="10690450" cy="7348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AB4AF2-B823-C801-B390-604EDD47D253}"/>
              </a:ext>
            </a:extLst>
          </p:cNvPr>
          <p:cNvGraphicFramePr>
            <a:graphicFrameLocks/>
          </p:cNvGraphicFramePr>
          <p:nvPr/>
        </p:nvGraphicFramePr>
        <p:xfrm>
          <a:off x="2200422" y="1816768"/>
          <a:ext cx="8021621" cy="453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728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5C272-C4E8-E1EE-2CCD-044FA8C1B229}"/>
              </a:ext>
            </a:extLst>
          </p:cNvPr>
          <p:cNvSpPr txBox="1"/>
          <p:nvPr/>
        </p:nvSpPr>
        <p:spPr>
          <a:xfrm>
            <a:off x="749554" y="292562"/>
            <a:ext cx="1019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Carnegie Research Activity Rankings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NSF Research Expenditure Rankings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9177B1-C9C6-66FE-2306-91B94E52C494}"/>
              </a:ext>
            </a:extLst>
          </p:cNvPr>
          <p:cNvGraphicFramePr>
            <a:graphicFrameLocks noGrp="1"/>
          </p:cNvGraphicFramePr>
          <p:nvPr/>
        </p:nvGraphicFramePr>
        <p:xfrm>
          <a:off x="1707735" y="1937795"/>
          <a:ext cx="87765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396">
                  <a:extLst>
                    <a:ext uri="{9D8B030D-6E8A-4147-A177-3AD203B41FA5}">
                      <a16:colId xmlns:a16="http://schemas.microsoft.com/office/drawing/2014/main" val="3036171057"/>
                    </a:ext>
                  </a:extLst>
                </a:gridCol>
                <a:gridCol w="4595134">
                  <a:extLst>
                    <a:ext uri="{9D8B030D-6E8A-4147-A177-3AD203B41FA5}">
                      <a16:colId xmlns:a16="http://schemas.microsoft.com/office/drawing/2014/main" val="249987163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arenR"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Schools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09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  R1 (Very high research activity)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69822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  R2 (High research activity)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>
                    <a:solidFill>
                      <a:srgbClr val="D4C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577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  Research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767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296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F46BD0-9383-5617-FF48-2284BDCB0648}"/>
              </a:ext>
            </a:extLst>
          </p:cNvPr>
          <p:cNvSpPr txBox="1"/>
          <p:nvPr/>
        </p:nvSpPr>
        <p:spPr>
          <a:xfrm>
            <a:off x="3634588" y="4427711"/>
            <a:ext cx="492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NSF Research Expenditure Rankings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8C1BF1-202F-22EA-FEE9-BDB8CFD5851D}"/>
              </a:ext>
            </a:extLst>
          </p:cNvPr>
          <p:cNvGraphicFramePr>
            <a:graphicFrameLocks noGrp="1"/>
          </p:cNvGraphicFramePr>
          <p:nvPr/>
        </p:nvGraphicFramePr>
        <p:xfrm>
          <a:off x="1772233" y="4924197"/>
          <a:ext cx="8630850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170">
                  <a:extLst>
                    <a:ext uri="{9D8B030D-6E8A-4147-A177-3AD203B41FA5}">
                      <a16:colId xmlns:a16="http://schemas.microsoft.com/office/drawing/2014/main" val="666631439"/>
                    </a:ext>
                  </a:extLst>
                </a:gridCol>
                <a:gridCol w="1726170">
                  <a:extLst>
                    <a:ext uri="{9D8B030D-6E8A-4147-A177-3AD203B41FA5}">
                      <a16:colId xmlns:a16="http://schemas.microsoft.com/office/drawing/2014/main" val="2138830997"/>
                    </a:ext>
                  </a:extLst>
                </a:gridCol>
                <a:gridCol w="1726170">
                  <a:extLst>
                    <a:ext uri="{9D8B030D-6E8A-4147-A177-3AD203B41FA5}">
                      <a16:colId xmlns:a16="http://schemas.microsoft.com/office/drawing/2014/main" val="2791807072"/>
                    </a:ext>
                  </a:extLst>
                </a:gridCol>
                <a:gridCol w="1726170">
                  <a:extLst>
                    <a:ext uri="{9D8B030D-6E8A-4147-A177-3AD203B41FA5}">
                      <a16:colId xmlns:a16="http://schemas.microsoft.com/office/drawing/2014/main" val="2076665857"/>
                    </a:ext>
                  </a:extLst>
                </a:gridCol>
                <a:gridCol w="1726170">
                  <a:extLst>
                    <a:ext uri="{9D8B030D-6E8A-4147-A177-3AD203B41FA5}">
                      <a16:colId xmlns:a16="http://schemas.microsoft.com/office/drawing/2014/main" val="115694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2025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3228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8238BA"/>
                          </a:solidFill>
                        </a:rPr>
                        <a:t>308</a:t>
                      </a:r>
                      <a:endParaRPr lang="zh-CN" altLang="en-US" b="1" dirty="0">
                        <a:solidFill>
                          <a:srgbClr val="8238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8238BA"/>
                          </a:solidFill>
                        </a:rPr>
                        <a:t>306</a:t>
                      </a:r>
                      <a:endParaRPr lang="zh-CN" altLang="en-US" b="1" dirty="0">
                        <a:solidFill>
                          <a:srgbClr val="8238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8238BA"/>
                          </a:solidFill>
                        </a:rPr>
                        <a:t>317</a:t>
                      </a:r>
                      <a:endParaRPr lang="zh-CN" altLang="en-US" b="1" dirty="0">
                        <a:solidFill>
                          <a:srgbClr val="8238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8238BA"/>
                          </a:solidFill>
                        </a:rPr>
                        <a:t>304</a:t>
                      </a:r>
                      <a:endParaRPr lang="zh-CN" altLang="en-US" b="1" dirty="0">
                        <a:solidFill>
                          <a:srgbClr val="8238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8238BA"/>
                          </a:solidFill>
                        </a:rPr>
                        <a:t>249 (not final)</a:t>
                      </a:r>
                      <a:endParaRPr lang="zh-CN" altLang="en-US" b="1" dirty="0">
                        <a:solidFill>
                          <a:srgbClr val="8238B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26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A6E1AB1-2F7C-54E7-5000-ABB9E243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0" y="1467612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9DF5-5FAB-96C2-905E-BC7C4FDAB27B}"/>
              </a:ext>
            </a:extLst>
          </p:cNvPr>
          <p:cNvSpPr txBox="1">
            <a:spLocks/>
          </p:cNvSpPr>
          <p:nvPr/>
        </p:nvSpPr>
        <p:spPr>
          <a:xfrm>
            <a:off x="788194" y="509134"/>
            <a:ext cx="10515600" cy="74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Recently Approved University Research Centers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619BB-15B9-B387-7601-C4E41466E6A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0" y="1137272"/>
            <a:ext cx="10690450" cy="91440"/>
          </a:xfrm>
          <a:prstGeom prst="rect">
            <a:avLst/>
          </a:prstGeom>
          <a:ln w="9525"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718A05-8EC5-8C4D-983D-61F6B92A01CC}"/>
              </a:ext>
            </a:extLst>
          </p:cNvPr>
          <p:cNvGrpSpPr/>
          <p:nvPr/>
        </p:nvGrpSpPr>
        <p:grpSpPr>
          <a:xfrm>
            <a:off x="740272" y="1826045"/>
            <a:ext cx="3833325" cy="3944368"/>
            <a:chOff x="740272" y="1415145"/>
            <a:chExt cx="3833325" cy="3944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380FAA-74A2-6646-E930-0FE131FE4F6C}"/>
                </a:ext>
              </a:extLst>
            </p:cNvPr>
            <p:cNvSpPr txBox="1"/>
            <p:nvPr/>
          </p:nvSpPr>
          <p:spPr>
            <a:xfrm>
              <a:off x="781326" y="1415145"/>
              <a:ext cx="3751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Machine Intelligence and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Data Science Center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MInDS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6650D6-669C-2AEA-C8BB-F49C02308829}"/>
                </a:ext>
              </a:extLst>
            </p:cNvPr>
            <p:cNvGrpSpPr/>
            <p:nvPr/>
          </p:nvGrpSpPr>
          <p:grpSpPr>
            <a:xfrm>
              <a:off x="740272" y="2870092"/>
              <a:ext cx="3833325" cy="1834694"/>
              <a:chOff x="841266" y="2419657"/>
              <a:chExt cx="3833325" cy="1834694"/>
            </a:xfrm>
          </p:grpSpPr>
          <p:pic>
            <p:nvPicPr>
              <p:cNvPr id="8" name="Picture 10" descr="Add Profile Photo">
                <a:extLst>
                  <a:ext uri="{FF2B5EF4-FFF2-40B4-BE49-F238E27FC236}">
                    <a16:creationId xmlns:a16="http://schemas.microsoft.com/office/drawing/2014/main" id="{431BB7B5-70CE-9164-DE3F-12D9277172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93" t="4498" r="20332" b="36303"/>
              <a:stretch/>
            </p:blipFill>
            <p:spPr bwMode="auto">
              <a:xfrm>
                <a:off x="841266" y="2419658"/>
                <a:ext cx="1934579" cy="1834693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Add Profile Photo">
                <a:extLst>
                  <a:ext uri="{FF2B5EF4-FFF2-40B4-BE49-F238E27FC236}">
                    <a16:creationId xmlns:a16="http://schemas.microsoft.com/office/drawing/2014/main" id="{2B0EF7A3-97D4-91A1-13F5-8FAA58076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32" t="600" r="13396" b="21307"/>
              <a:stretch/>
            </p:blipFill>
            <p:spPr bwMode="auto">
              <a:xfrm>
                <a:off x="2868728" y="2419657"/>
                <a:ext cx="1805863" cy="1834693"/>
              </a:xfrm>
              <a:prstGeom prst="rect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C231E0-FC66-5547-1492-6DE7EF181050}"/>
                </a:ext>
              </a:extLst>
            </p:cNvPr>
            <p:cNvSpPr txBox="1"/>
            <p:nvPr/>
          </p:nvSpPr>
          <p:spPr>
            <a:xfrm>
              <a:off x="887860" y="4959403"/>
              <a:ext cx="35381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rPr>
                <a:t>Doug Talbert &amp; William Eberle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B2476-DD8D-F12C-3B6D-74637FC128C1}"/>
              </a:ext>
            </a:extLst>
          </p:cNvPr>
          <p:cNvGrpSpPr/>
          <p:nvPr/>
        </p:nvGrpSpPr>
        <p:grpSpPr>
          <a:xfrm>
            <a:off x="4218311" y="1788110"/>
            <a:ext cx="3751217" cy="3982303"/>
            <a:chOff x="4218311" y="1377210"/>
            <a:chExt cx="3751217" cy="39823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0DB1AE-36EA-C9D1-2C1D-84C56C2558F1}"/>
                </a:ext>
              </a:extLst>
            </p:cNvPr>
            <p:cNvSpPr txBox="1"/>
            <p:nvPr/>
          </p:nvSpPr>
          <p:spPr>
            <a:xfrm>
              <a:off x="4218311" y="1377210"/>
              <a:ext cx="3751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Center for Addiction Prevention and Support (CAPS)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C77744-897C-F9DE-79E4-2ED4A282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4142" y="2851125"/>
              <a:ext cx="1879554" cy="183469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201638-0C85-FE60-016C-65C91332067E}"/>
                </a:ext>
              </a:extLst>
            </p:cNvPr>
            <p:cNvSpPr txBox="1"/>
            <p:nvPr/>
          </p:nvSpPr>
          <p:spPr>
            <a:xfrm>
              <a:off x="5285941" y="4959403"/>
              <a:ext cx="161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/>
                  <a:ea typeface="+mn-ea"/>
                  <a:cs typeface="+mn-cs"/>
                </a:rPr>
                <a:t>Steven Seiler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A14FAB-BCEE-F061-D79F-09F5088C325E}"/>
              </a:ext>
            </a:extLst>
          </p:cNvPr>
          <p:cNvSpPr txBox="1"/>
          <p:nvPr/>
        </p:nvSpPr>
        <p:spPr>
          <a:xfrm>
            <a:off x="7658658" y="1752629"/>
            <a:ext cx="416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Advanced Scalable Computing, Extreme Networks &amp; Data (ASCEND)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A284D8-B042-3EC5-7481-EE95D9987D9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4780"/>
          <a:stretch/>
        </p:blipFill>
        <p:spPr>
          <a:xfrm>
            <a:off x="8841939" y="3169570"/>
            <a:ext cx="1794430" cy="19841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8D5248-367C-5F6A-A783-711D98A5C30D}"/>
              </a:ext>
            </a:extLst>
          </p:cNvPr>
          <p:cNvSpPr txBox="1"/>
          <p:nvPr/>
        </p:nvSpPr>
        <p:spPr>
          <a:xfrm>
            <a:off x="8679248" y="5370303"/>
            <a:ext cx="2119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Anthony Skjellum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17FC3-C120-4F6A-687A-735B1C40F100}"/>
              </a:ext>
            </a:extLst>
          </p:cNvPr>
          <p:cNvSpPr txBox="1"/>
          <p:nvPr/>
        </p:nvSpPr>
        <p:spPr>
          <a:xfrm>
            <a:off x="781325" y="5794197"/>
            <a:ext cx="375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53D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Artificial Intelligence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D1375C-1AB2-A3A0-5E3A-A4DA1BE169BD}"/>
              </a:ext>
            </a:extLst>
          </p:cNvPr>
          <p:cNvSpPr txBox="1"/>
          <p:nvPr/>
        </p:nvSpPr>
        <p:spPr>
          <a:xfrm>
            <a:off x="4218310" y="5794197"/>
            <a:ext cx="375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53D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Behavioral Health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18E0A-E173-DD6D-3B2F-027ABC2B5874}"/>
              </a:ext>
            </a:extLst>
          </p:cNvPr>
          <p:cNvSpPr txBox="1"/>
          <p:nvPr/>
        </p:nvSpPr>
        <p:spPr>
          <a:xfrm>
            <a:off x="7694343" y="5794197"/>
            <a:ext cx="399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53D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HPC and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404481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A78A-291A-095C-CA13-38279D079C9B}"/>
              </a:ext>
            </a:extLst>
          </p:cNvPr>
          <p:cNvSpPr txBox="1">
            <a:spLocks/>
          </p:cNvSpPr>
          <p:nvPr/>
        </p:nvSpPr>
        <p:spPr>
          <a:xfrm>
            <a:off x="410936" y="248857"/>
            <a:ext cx="11024507" cy="92018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 Light" panose="02010600030101010101" pitchFamily="2" charset="-122"/>
                <a:cs typeface="+mj-cs"/>
              </a:rPr>
              <a:t>Ongoing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Work: Scholarly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3B502-E7D7-3360-96CD-54D5F8EBD86F}"/>
              </a:ext>
            </a:extLst>
          </p:cNvPr>
          <p:cNvSpPr txBox="1"/>
          <p:nvPr/>
        </p:nvSpPr>
        <p:spPr>
          <a:xfrm>
            <a:off x="660941" y="1437074"/>
            <a:ext cx="1113973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Increase research funding to a goal of $55 million this year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Increase research infrastructure: HPC, core facilities, startup packages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Increase collaborative work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Increase scholarly output: Publications, books, presentations, products, demonstrations, exhibitions, performance, clinical work, etc.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Increase faculty support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Internal Faculty Funding Program, up to $20K/project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Rural Reimagined Grant Program, up to $20K/project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Commercialization Proof of Concept Program, up to $10K/faculty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Explore sabbatical opportunities for mid-career faculty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985CD-D13A-8BCD-4D6B-86780823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0" y="882225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64B6-1955-BA2F-55EB-CE67BD3F807F}"/>
              </a:ext>
            </a:extLst>
          </p:cNvPr>
          <p:cNvSpPr txBox="1">
            <a:spLocks/>
          </p:cNvSpPr>
          <p:nvPr/>
        </p:nvSpPr>
        <p:spPr>
          <a:xfrm>
            <a:off x="410936" y="636605"/>
            <a:ext cx="11024507" cy="92018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Work: Service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59AD6-528D-E89A-B118-6C1AA6166655}"/>
              </a:ext>
            </a:extLst>
          </p:cNvPr>
          <p:cNvSpPr txBox="1"/>
          <p:nvPr/>
        </p:nvSpPr>
        <p:spPr>
          <a:xfrm>
            <a:off x="796381" y="1696460"/>
            <a:ext cx="1072042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Thanks to our faculty and staff for your great work in enhancing student recruitment, student experience, retention and success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to Faculty Senate for shared governance and contributions to the success of the university and success of our students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Thanks to various divisions of the university for collaborative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A5766-9EFA-CD88-B3F0-29254AFF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64" y="1348105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7A20-3F5E-2456-617E-6C16C318F170}"/>
              </a:ext>
            </a:extLst>
          </p:cNvPr>
          <p:cNvSpPr txBox="1">
            <a:spLocks/>
          </p:cNvSpPr>
          <p:nvPr/>
        </p:nvSpPr>
        <p:spPr>
          <a:xfrm>
            <a:off x="404632" y="666001"/>
            <a:ext cx="11024507" cy="14279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5B22B-5193-5C03-92AB-945A7599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60" y="1305955"/>
            <a:ext cx="10690450" cy="1303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248AE2-9BD7-520C-104D-B73BF35A21EC}"/>
              </a:ext>
            </a:extLst>
          </p:cNvPr>
          <p:cNvSpPr txBox="1">
            <a:spLocks/>
          </p:cNvSpPr>
          <p:nvPr/>
        </p:nvSpPr>
        <p:spPr>
          <a:xfrm>
            <a:off x="525508" y="3556637"/>
            <a:ext cx="11024507" cy="92018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4966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5E78-1DD8-47B2-A616-DAFB11467F2B}"/>
              </a:ext>
            </a:extLst>
          </p:cNvPr>
          <p:cNvSpPr txBox="1">
            <a:spLocks/>
          </p:cNvSpPr>
          <p:nvPr/>
        </p:nvSpPr>
        <p:spPr>
          <a:xfrm>
            <a:off x="410936" y="145824"/>
            <a:ext cx="11024507" cy="786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>
                <a:latin typeface="+mn-lt"/>
              </a:rPr>
              <a:t>Promotion and Tenure – Congratulations! </a:t>
            </a:r>
            <a:endParaRPr lang="en-US" sz="4000" i="1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498317-1ADC-2DD2-4EFA-2DACE01F56C3}"/>
              </a:ext>
            </a:extLst>
          </p:cNvPr>
          <p:cNvGraphicFramePr>
            <a:graphicFrameLocks noGrp="1"/>
          </p:cNvGraphicFramePr>
          <p:nvPr/>
        </p:nvGraphicFramePr>
        <p:xfrm>
          <a:off x="846880" y="1034831"/>
          <a:ext cx="10498240" cy="551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4560">
                  <a:extLst>
                    <a:ext uri="{9D8B030D-6E8A-4147-A177-3AD203B41FA5}">
                      <a16:colId xmlns:a16="http://schemas.microsoft.com/office/drawing/2014/main" val="3761852205"/>
                    </a:ext>
                  </a:extLst>
                </a:gridCol>
                <a:gridCol w="2898482">
                  <a:extLst>
                    <a:ext uri="{9D8B030D-6E8A-4147-A177-3AD203B41FA5}">
                      <a16:colId xmlns:a16="http://schemas.microsoft.com/office/drawing/2014/main" val="1709758313"/>
                    </a:ext>
                  </a:extLst>
                </a:gridCol>
                <a:gridCol w="2791327">
                  <a:extLst>
                    <a:ext uri="{9D8B030D-6E8A-4147-A177-3AD203B41FA5}">
                      <a16:colId xmlns:a16="http://schemas.microsoft.com/office/drawing/2014/main" val="1685851869"/>
                    </a:ext>
                  </a:extLst>
                </a:gridCol>
                <a:gridCol w="2183871">
                  <a:extLst>
                    <a:ext uri="{9D8B030D-6E8A-4147-A177-3AD203B41FA5}">
                      <a16:colId xmlns:a16="http://schemas.microsoft.com/office/drawing/2014/main" val="361226592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New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9587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Sid Bundy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Business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24672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Teddy Burch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Communication and Media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Emerging and Integrative Studies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79324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Nikki Carter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Arts and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Master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38841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Amy Chambers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Mathematics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Arts and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07354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Tania Datta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Civil and Environmental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62888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Philip Davis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History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Arts and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Senior Instructor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45616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Andrew Donadio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Nursing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Whitson-Hester School of Nursing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83498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Edward (Allen) Driggers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History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Arts and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40532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Derrick Edwards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Counseling and Psychology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Education and Human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34239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Joshua Field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Art, Craft and Design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Fine Arts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41410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Rene (Ka) Grimes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Curriculum and Instruction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Education and Human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Senior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41819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Sharon Henry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English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Arts and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Master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382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James Hensley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Counseling and Psychology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Education and Human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Master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86452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Katherine Hermann-Turner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Counseling and Psychology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Education and Human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67481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Colin Hill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Music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Fine Arts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7467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Adam Holley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Physics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Arts and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81670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Erin Hoover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English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Arts and Sciences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 Professor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08279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Samantha Hutson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Ecology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 and Human Ecology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4065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 Matthews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Decision Sciences and Management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48846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CD9B093-3EFC-6305-0693-3B4667314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70" y="769159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5E78-1DD8-47B2-A616-DAFB11467F2B}"/>
              </a:ext>
            </a:extLst>
          </p:cNvPr>
          <p:cNvSpPr txBox="1">
            <a:spLocks/>
          </p:cNvSpPr>
          <p:nvPr/>
        </p:nvSpPr>
        <p:spPr>
          <a:xfrm>
            <a:off x="583746" y="695482"/>
            <a:ext cx="11024507" cy="11907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>
                <a:latin typeface="+mn-lt"/>
              </a:rPr>
              <a:t>Promotion and Tenure – Congratulations!</a:t>
            </a:r>
            <a:endParaRPr lang="en-US" sz="4000" i="1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BD107-DE22-9B53-515D-C94D5BA6F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49578"/>
              </p:ext>
            </p:extLst>
          </p:nvPr>
        </p:nvGraphicFramePr>
        <p:xfrm>
          <a:off x="583746" y="1708785"/>
          <a:ext cx="11211119" cy="4463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2780">
                  <a:extLst>
                    <a:ext uri="{9D8B030D-6E8A-4147-A177-3AD203B41FA5}">
                      <a16:colId xmlns:a16="http://schemas.microsoft.com/office/drawing/2014/main" val="2859813308"/>
                    </a:ext>
                  </a:extLst>
                </a:gridCol>
                <a:gridCol w="2905990">
                  <a:extLst>
                    <a:ext uri="{9D8B030D-6E8A-4147-A177-3AD203B41FA5}">
                      <a16:colId xmlns:a16="http://schemas.microsoft.com/office/drawing/2014/main" val="1196882619"/>
                    </a:ext>
                  </a:extLst>
                </a:gridCol>
                <a:gridCol w="2699569">
                  <a:extLst>
                    <a:ext uri="{9D8B030D-6E8A-4147-A177-3AD203B41FA5}">
                      <a16:colId xmlns:a16="http://schemas.microsoft.com/office/drawing/2014/main" val="2747913826"/>
                    </a:ext>
                  </a:extLst>
                </a:gridCol>
                <a:gridCol w="2802780">
                  <a:extLst>
                    <a:ext uri="{9D8B030D-6E8A-4147-A177-3AD203B41FA5}">
                      <a16:colId xmlns:a16="http://schemas.microsoft.com/office/drawing/2014/main" val="1977783939"/>
                    </a:ext>
                  </a:extLst>
                </a:gridCol>
              </a:tblGrid>
              <a:tr h="453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Department/School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New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66960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 Mohr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and Environmental 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5938108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Moldenhauer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Sciences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Lecturer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1039898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Hyewon Park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Economics, Finance and Marketing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4868258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 Peng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Economics, Finance and Marketing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5302328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 Ramsey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Ecology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 and Human Ecology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0612935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Marcus Rogers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Sciences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Lecturer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8126389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Susmit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Shannigrahi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Science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5924128"/>
                  </a:ext>
                </a:extLst>
              </a:tr>
              <a:tr h="288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Wendy Smith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Sciences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Lecturer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672713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Van Neste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and Computer 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7965356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Padmini Veerapen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Sciences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8128359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Wilbanks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189543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Seth Williams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Decision Sciences and Management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Senior Lecturer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5175055"/>
                  </a:ext>
                </a:extLst>
              </a:tr>
              <a:tr h="310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 Wright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Sociology and Political Science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Sciences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05591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407B125-D61D-E6D0-1924-BE65421B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6" y="1354523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5E78-1DD8-47B2-A616-DAFB11467F2B}"/>
              </a:ext>
            </a:extLst>
          </p:cNvPr>
          <p:cNvSpPr txBox="1">
            <a:spLocks/>
          </p:cNvSpPr>
          <p:nvPr/>
        </p:nvSpPr>
        <p:spPr>
          <a:xfrm>
            <a:off x="524623" y="719760"/>
            <a:ext cx="11024507" cy="8938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>
                <a:latin typeface="+mn-lt"/>
              </a:rPr>
              <a:t>Retirements – Congratulations! </a:t>
            </a:r>
            <a:endParaRPr lang="en-US" sz="4000" i="1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BD107-DE22-9B53-515D-C94D5BA6F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52617"/>
              </p:ext>
            </p:extLst>
          </p:nvPr>
        </p:nvGraphicFramePr>
        <p:xfrm>
          <a:off x="524623" y="2745334"/>
          <a:ext cx="11027126" cy="28456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9220">
                  <a:extLst>
                    <a:ext uri="{9D8B030D-6E8A-4147-A177-3AD203B41FA5}">
                      <a16:colId xmlns:a16="http://schemas.microsoft.com/office/drawing/2014/main" val="2859813308"/>
                    </a:ext>
                  </a:extLst>
                </a:gridCol>
                <a:gridCol w="4417892">
                  <a:extLst>
                    <a:ext uri="{9D8B030D-6E8A-4147-A177-3AD203B41FA5}">
                      <a16:colId xmlns:a16="http://schemas.microsoft.com/office/drawing/2014/main" val="1196882619"/>
                    </a:ext>
                  </a:extLst>
                </a:gridCol>
                <a:gridCol w="2369438">
                  <a:extLst>
                    <a:ext uri="{9D8B030D-6E8A-4147-A177-3AD203B41FA5}">
                      <a16:colId xmlns:a16="http://schemas.microsoft.com/office/drawing/2014/main" val="2747913826"/>
                    </a:ext>
                  </a:extLst>
                </a:gridCol>
                <a:gridCol w="1680576">
                  <a:extLst>
                    <a:ext uri="{9D8B030D-6E8A-4147-A177-3AD203B41FA5}">
                      <a16:colId xmlns:a16="http://schemas.microsoft.com/office/drawing/2014/main" val="1977783939"/>
                    </a:ext>
                  </a:extLst>
                </a:gridCol>
              </a:tblGrid>
              <a:tr h="7074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Department/School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Years of 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666960"/>
                  </a:ext>
                </a:extLst>
              </a:tr>
              <a:tr h="42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Toni Roberts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Senior Lecturer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Nursing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5938108"/>
                  </a:ext>
                </a:extLst>
              </a:tr>
              <a:tr h="42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 Tsun Chang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1039898"/>
                  </a:ext>
                </a:extLst>
              </a:tr>
              <a:tr h="42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Jeffrey Austen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 and Computer 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Associate Professor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4868258"/>
                  </a:ext>
                </a:extLst>
              </a:tr>
              <a:tr h="42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Michael Burduck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5302328"/>
                  </a:ext>
                </a:extLst>
              </a:tr>
              <a:tr h="42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Stephen Michael Wells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and Industrial 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Assistant Professor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06129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3627ED-1616-EAB4-7B10-DF2A7131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" y="1545177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CCBA-C259-495F-B069-5EA4DACC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874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latin typeface="+mn-lt"/>
              </a:rPr>
              <a:t>Welcome New Faculty Members!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9A45B-FF0E-4866-A06E-39DE61E56D7E}"/>
              </a:ext>
            </a:extLst>
          </p:cNvPr>
          <p:cNvSpPr txBox="1"/>
          <p:nvPr/>
        </p:nvSpPr>
        <p:spPr>
          <a:xfrm>
            <a:off x="1132720" y="3535507"/>
            <a:ext cx="4854855" cy="1146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800" dirty="0"/>
              <a:t>21 Tenured/Tenure Track faculty</a:t>
            </a:r>
          </a:p>
          <a:p>
            <a:pPr>
              <a:spcAft>
                <a:spcPts val="1500"/>
              </a:spcAft>
            </a:pPr>
            <a:r>
              <a:rPr lang="en-US" sz="2800" dirty="0"/>
              <a:t>26 Lecturers and Instructors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DF15E-2CDC-48E2-A253-7899F361CDB3}"/>
              </a:ext>
            </a:extLst>
          </p:cNvPr>
          <p:cNvSpPr txBox="1"/>
          <p:nvPr/>
        </p:nvSpPr>
        <p:spPr>
          <a:xfrm>
            <a:off x="1466881" y="1888266"/>
            <a:ext cx="418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47 New Faculty Hires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12E46-C1A0-5FDC-D366-7F58B993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0" y="882225"/>
            <a:ext cx="10690450" cy="130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8DD4F9-0403-2D73-EA7C-5A7F33153745}"/>
              </a:ext>
            </a:extLst>
          </p:cNvPr>
          <p:cNvGrpSpPr/>
          <p:nvPr/>
        </p:nvGrpSpPr>
        <p:grpSpPr>
          <a:xfrm>
            <a:off x="6488741" y="1181795"/>
            <a:ext cx="4637920" cy="2687896"/>
            <a:chOff x="7008471" y="1370819"/>
            <a:chExt cx="4637920" cy="26878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11D795-C925-43B0-9CBB-63DDCC377771}"/>
                </a:ext>
              </a:extLst>
            </p:cNvPr>
            <p:cNvSpPr/>
            <p:nvPr/>
          </p:nvSpPr>
          <p:spPr>
            <a:xfrm>
              <a:off x="8115927" y="1370819"/>
              <a:ext cx="243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www.tntech.edu/cafe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D43BE4-5D9D-03F6-B6E6-71A3AC549B3A}"/>
                </a:ext>
              </a:extLst>
            </p:cNvPr>
            <p:cNvGrpSpPr/>
            <p:nvPr/>
          </p:nvGrpSpPr>
          <p:grpSpPr>
            <a:xfrm>
              <a:off x="7008471" y="1665502"/>
              <a:ext cx="4637920" cy="2393213"/>
              <a:chOff x="7008471" y="1684319"/>
              <a:chExt cx="4637920" cy="23932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DCA782B-BB02-41B5-B788-B0AAB13E8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82387"/>
              <a:stretch>
                <a:fillRect/>
              </a:stretch>
            </p:blipFill>
            <p:spPr>
              <a:xfrm>
                <a:off x="7008471" y="1684319"/>
                <a:ext cx="4637920" cy="8331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334A409-5CD3-7C73-205C-F78533284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62739"/>
              <a:stretch>
                <a:fillRect/>
              </a:stretch>
            </p:blipFill>
            <p:spPr>
              <a:xfrm>
                <a:off x="7008471" y="2314942"/>
                <a:ext cx="4637920" cy="17625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F6289C8-E87C-C4C6-7084-7267327185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17" b="27173"/>
          <a:stretch>
            <a:fillRect/>
          </a:stretch>
        </p:blipFill>
        <p:spPr>
          <a:xfrm>
            <a:off x="6466721" y="4586653"/>
            <a:ext cx="4681960" cy="18548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DDCA05-7B06-8CC8-A449-32524B6809F6}"/>
              </a:ext>
            </a:extLst>
          </p:cNvPr>
          <p:cNvSpPr/>
          <p:nvPr/>
        </p:nvSpPr>
        <p:spPr>
          <a:xfrm>
            <a:off x="6510761" y="4051139"/>
            <a:ext cx="4637920" cy="46329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59ED2-DBB3-0501-56E1-5822C5BB891B}"/>
              </a:ext>
            </a:extLst>
          </p:cNvPr>
          <p:cNvSpPr txBox="1"/>
          <p:nvPr/>
        </p:nvSpPr>
        <p:spPr>
          <a:xfrm>
            <a:off x="6493301" y="4149529"/>
            <a:ext cx="4672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8238BA"/>
                </a:solidFill>
              </a:rPr>
              <a:t>CENTER FOR INNOVATION IN TEACHING &amp; LEARNING</a:t>
            </a:r>
            <a:endParaRPr lang="zh-CN" altLang="en-US" sz="1600" b="1" dirty="0">
              <a:solidFill>
                <a:srgbClr val="8238BA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FD833-F259-7FFA-4001-4C2C7FFDA97B}"/>
              </a:ext>
            </a:extLst>
          </p:cNvPr>
          <p:cNvSpPr txBox="1"/>
          <p:nvPr/>
        </p:nvSpPr>
        <p:spPr>
          <a:xfrm flipV="1">
            <a:off x="5945753" y="2459794"/>
            <a:ext cx="553998" cy="733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>
                <a:solidFill>
                  <a:srgbClr val="8238BA"/>
                </a:solidFill>
              </a:rPr>
              <a:t>CAFE</a:t>
            </a:r>
            <a:endParaRPr lang="zh-CN" altLang="en-US" sz="2400" b="1" dirty="0">
              <a:solidFill>
                <a:srgbClr val="8238B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DC32C-A8B8-8B21-3138-6A491C9FC99E}"/>
              </a:ext>
            </a:extLst>
          </p:cNvPr>
          <p:cNvSpPr txBox="1"/>
          <p:nvPr/>
        </p:nvSpPr>
        <p:spPr>
          <a:xfrm flipV="1">
            <a:off x="5945753" y="4950122"/>
            <a:ext cx="553998" cy="6197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>
                <a:solidFill>
                  <a:srgbClr val="8238BA"/>
                </a:solidFill>
              </a:rPr>
              <a:t>CITL</a:t>
            </a:r>
            <a:endParaRPr lang="zh-CN" altLang="en-US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3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6B04-ED33-91F2-A00E-713328BC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110971"/>
            <a:ext cx="10384536" cy="521842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Welcome New Faculty!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FEB77D-10AE-653A-29C4-258C03578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545765"/>
              </p:ext>
            </p:extLst>
          </p:nvPr>
        </p:nvGraphicFramePr>
        <p:xfrm>
          <a:off x="255917" y="844218"/>
          <a:ext cx="1168016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34">
                  <a:extLst>
                    <a:ext uri="{9D8B030D-6E8A-4147-A177-3AD203B41FA5}">
                      <a16:colId xmlns:a16="http://schemas.microsoft.com/office/drawing/2014/main" val="2860245800"/>
                    </a:ext>
                  </a:extLst>
                </a:gridCol>
                <a:gridCol w="2501495">
                  <a:extLst>
                    <a:ext uri="{9D8B030D-6E8A-4147-A177-3AD203B41FA5}">
                      <a16:colId xmlns:a16="http://schemas.microsoft.com/office/drawing/2014/main" val="3089752526"/>
                    </a:ext>
                  </a:extLst>
                </a:gridCol>
                <a:gridCol w="2184273">
                  <a:extLst>
                    <a:ext uri="{9D8B030D-6E8A-4147-A177-3AD203B41FA5}">
                      <a16:colId xmlns:a16="http://schemas.microsoft.com/office/drawing/2014/main" val="2365517213"/>
                    </a:ext>
                  </a:extLst>
                </a:gridCol>
                <a:gridCol w="3486565">
                  <a:extLst>
                    <a:ext uri="{9D8B030D-6E8A-4147-A177-3AD203B41FA5}">
                      <a16:colId xmlns:a16="http://schemas.microsoft.com/office/drawing/2014/main" val="1086887341"/>
                    </a:ext>
                  </a:extLst>
                </a:gridCol>
              </a:tblGrid>
              <a:tr h="345336"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degree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8628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r>
                        <a:rPr lang="en-US" dirty="0"/>
                        <a:t>School of Agriculture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Joshua Reed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68999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School of Agriculture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Surya Shrestha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Washington State University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0067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r>
                        <a:rPr lang="en-US" dirty="0"/>
                        <a:t>School of Human Ecology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Shermineh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Afsary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Kansas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949665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Alba Frias-De-Diego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Carolina State University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1107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James Wood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Georgia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86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Chemistry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 Ha Nguyen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 Chi Minh Univ. of Technology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259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Pennsylvania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57635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r>
                        <a:rPr lang="en-US" dirty="0"/>
                        <a:t>History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Christian McCall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Austin Peay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858642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r>
                        <a:rPr lang="en-US" dirty="0"/>
                        <a:t>Mathematics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Cheryl Swafford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993244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Physics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Kanokporn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Chattrakun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93193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Physics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Susheel </a:t>
                      </a:r>
                      <a:r>
                        <a:rPr lang="en-US" dirty="0" err="1"/>
                        <a:t>Pangeni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Wayne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8457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Sociology Political 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Michelle Johns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Judaic Studies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45332"/>
                  </a:ext>
                </a:extLst>
              </a:tr>
              <a:tr h="345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Sociology Political 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Ron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American Military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6229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Sociology Political 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Diego Taboada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Tennessee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9233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College of Business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Coco Wu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 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Alabama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918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330323-E86A-7B2E-50C0-4D98444E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0" y="608144"/>
            <a:ext cx="10690450" cy="1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2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E23FDF9-FFE2-D985-6E43-292BBDD35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324398"/>
              </p:ext>
            </p:extLst>
          </p:nvPr>
        </p:nvGraphicFramePr>
        <p:xfrm>
          <a:off x="434051" y="320040"/>
          <a:ext cx="11366339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473">
                  <a:extLst>
                    <a:ext uri="{9D8B030D-6E8A-4147-A177-3AD203B41FA5}">
                      <a16:colId xmlns:a16="http://schemas.microsoft.com/office/drawing/2014/main" val="2860245800"/>
                    </a:ext>
                  </a:extLst>
                </a:gridCol>
                <a:gridCol w="1915610">
                  <a:extLst>
                    <a:ext uri="{9D8B030D-6E8A-4147-A177-3AD203B41FA5}">
                      <a16:colId xmlns:a16="http://schemas.microsoft.com/office/drawing/2014/main" val="3089752526"/>
                    </a:ext>
                  </a:extLst>
                </a:gridCol>
                <a:gridCol w="2268638">
                  <a:extLst>
                    <a:ext uri="{9D8B030D-6E8A-4147-A177-3AD203B41FA5}">
                      <a16:colId xmlns:a16="http://schemas.microsoft.com/office/drawing/2014/main" val="2365517213"/>
                    </a:ext>
                  </a:extLst>
                </a:gridCol>
                <a:gridCol w="3466618">
                  <a:extLst>
                    <a:ext uri="{9D8B030D-6E8A-4147-A177-3AD203B41FA5}">
                      <a16:colId xmlns:a16="http://schemas.microsoft.com/office/drawing/2014/main" val="1086887341"/>
                    </a:ext>
                  </a:extLst>
                </a:gridCol>
              </a:tblGrid>
              <a:tr h="297905"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Degree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8628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r>
                        <a:rPr lang="en-US" dirty="0"/>
                        <a:t>Economics, Finance &amp; Marketing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Shane 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Florida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68999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Counseling and Psychology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Haley Dawson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International University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949665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Counseling and Psychology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 Sweezy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Montana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11107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r>
                        <a:rPr lang="en-US" dirty="0"/>
                        <a:t>Curriculum and Instruction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Luke Anderson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86284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Curriculum and Instruction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Lindsey Braisted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25981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Curriculum and Instruction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Marlana Lastres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858642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Curriculum and Instruction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Michael Littrell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893023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Curriculum and Instruction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Kelly Moore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93193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Curriculum and Instruction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Kinsey Simone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8457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Curriculum and Instruction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Annie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45332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r>
                        <a:rPr lang="en-US" dirty="0"/>
                        <a:t>Exercise 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Katie Killman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62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Exercise 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Anthony Phillips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92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Chemical Engineering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Christy 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Associate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Georgia Institute of Technology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833716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 Environmental Engineering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Phillip Buell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Tennessee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4114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Science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 Billings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Maryland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630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Computer Science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Callie Stewart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Tennessee Tech University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5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5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C336D-8077-733E-0AC4-18486F48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CA0BB6E-D43B-1495-A049-5D0FFD016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524356"/>
              </p:ext>
            </p:extLst>
          </p:nvPr>
        </p:nvGraphicFramePr>
        <p:xfrm>
          <a:off x="306401" y="410255"/>
          <a:ext cx="1157919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494">
                  <a:extLst>
                    <a:ext uri="{9D8B030D-6E8A-4147-A177-3AD203B41FA5}">
                      <a16:colId xmlns:a16="http://schemas.microsoft.com/office/drawing/2014/main" val="2860245800"/>
                    </a:ext>
                  </a:extLst>
                </a:gridCol>
                <a:gridCol w="2424896">
                  <a:extLst>
                    <a:ext uri="{9D8B030D-6E8A-4147-A177-3AD203B41FA5}">
                      <a16:colId xmlns:a16="http://schemas.microsoft.com/office/drawing/2014/main" val="3089752526"/>
                    </a:ext>
                  </a:extLst>
                </a:gridCol>
                <a:gridCol w="2465463">
                  <a:extLst>
                    <a:ext uri="{9D8B030D-6E8A-4147-A177-3AD203B41FA5}">
                      <a16:colId xmlns:a16="http://schemas.microsoft.com/office/drawing/2014/main" val="2365517213"/>
                    </a:ext>
                  </a:extLst>
                </a:gridCol>
                <a:gridCol w="3200344">
                  <a:extLst>
                    <a:ext uri="{9D8B030D-6E8A-4147-A177-3AD203B41FA5}">
                      <a16:colId xmlns:a16="http://schemas.microsoft.com/office/drawing/2014/main" val="1086887341"/>
                    </a:ext>
                  </a:extLst>
                </a:gridCol>
              </a:tblGrid>
              <a:tr h="297905"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Degree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862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dirty="0"/>
                        <a:t>Electrical Computer Engineering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Christopher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8628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Manufacturing Engineering Tech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Vivekanand </a:t>
                      </a:r>
                      <a:r>
                        <a:rPr lang="en-US" dirty="0" err="1"/>
                        <a:t>Naikwadi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97028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Manufacturing Engineering Tech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Ayantha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Senanayaka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Mississippi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35350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Mechanical Nuclear Engineering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Rajni Chahal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Texas at Arlington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893023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Mechanical Nuclear Engineering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Manish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Missouri University of Sci 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93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Mechanical Nuclear Engineering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Shoaib Usman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Cincinnati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8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Mechanical Nuclear Engineering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Austin Andrews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Minnesota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696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CEROC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Mohamed Shaban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 Assistant Professor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Alexandria University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44726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and Media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Andrew Allsup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Pittsburgh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5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and Media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Samantha Rippetoe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Georgia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4064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School of Environmental Studies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Manuel Jara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Lincoln, 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59162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School of Music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Cassandra McDonald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45332"/>
                  </a:ext>
                </a:extLst>
              </a:tr>
              <a:tr h="317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School of Music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Christopher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Georgia Athens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62290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r>
                        <a:rPr lang="en-US" dirty="0"/>
                        <a:t>Nursing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Jason Hurley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Tennessee Tech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92334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Nursing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Jessica Randolph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UT- Chattanooga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411408"/>
                  </a:ext>
                </a:extLst>
              </a:tr>
              <a:tr h="29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Nursing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Michael Turner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Vanderbilt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6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43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9c613e-9b01-4e5f-b6fa-5ff7c13902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E13BEA7BE9A418EE45EDC6BE2C0B1" ma:contentTypeVersion="5" ma:contentTypeDescription="Create a new document." ma:contentTypeScope="" ma:versionID="231964d52b212703f145fe2c793c4654">
  <xsd:schema xmlns:xsd="http://www.w3.org/2001/XMLSchema" xmlns:xs="http://www.w3.org/2001/XMLSchema" xmlns:p="http://schemas.microsoft.com/office/2006/metadata/properties" xmlns:ns3="029c613e-9b01-4e5f-b6fa-5ff7c1390248" targetNamespace="http://schemas.microsoft.com/office/2006/metadata/properties" ma:root="true" ma:fieldsID="351a55283a8de6a0ddfc2c495462429d" ns3:_="">
    <xsd:import namespace="029c613e-9b01-4e5f-b6fa-5ff7c13902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c613e-9b01-4e5f-b6fa-5ff7c1390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BE2D5A-E031-4436-A409-A8D8DD18E617}">
  <ds:schemaRefs>
    <ds:schemaRef ds:uri="029c613e-9b01-4e5f-b6fa-5ff7c1390248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C61548-DFF9-4399-B0B4-D37BC711F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9c613e-9b01-4e5f-b6fa-5ff7c1390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710FE2-4157-4501-8AF2-8E1EC981711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fecaf8-3dc0-4d2c-b8b8-eff0ddea46f0}" enabled="0" method="" siteId="{66fecaf8-3dc0-4d2c-b8b8-eff0ddea4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28212</TotalTime>
  <Words>2008</Words>
  <Application>Microsoft Office PowerPoint</Application>
  <PresentationFormat>Widescreen</PresentationFormat>
  <Paragraphs>627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Courier New</vt:lpstr>
      <vt:lpstr>PT Sans</vt:lpstr>
      <vt:lpstr>Wingdings</vt:lpstr>
      <vt:lpstr>Office Theme</vt:lpstr>
      <vt:lpstr>1_Office Theme</vt:lpstr>
      <vt:lpstr>University  Faculty Meeting August 18, 2025</vt:lpstr>
      <vt:lpstr>PowerPoint Presentation</vt:lpstr>
      <vt:lpstr>PowerPoint Presentation</vt:lpstr>
      <vt:lpstr>PowerPoint Presentation</vt:lpstr>
      <vt:lpstr>PowerPoint Presentation</vt:lpstr>
      <vt:lpstr>Welcome New Faculty Members! </vt:lpstr>
      <vt:lpstr>Welcome New Faculty!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Work This Year Quality Enhancement Plan (QEP)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Denson, Angela</dc:creator>
  <cp:lastModifiedBy>Liu, John</cp:lastModifiedBy>
  <cp:revision>222</cp:revision>
  <cp:lastPrinted>2025-08-13T12:49:53Z</cp:lastPrinted>
  <dcterms:created xsi:type="dcterms:W3CDTF">2022-04-26T13:48:38Z</dcterms:created>
  <dcterms:modified xsi:type="dcterms:W3CDTF">2025-08-18T15:01:43Z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0x0101006E3E13BEA7BE9A418EE45EDC6BE2C0B1</vt:lpwstr>
  </property>
</Properties>
</file>