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21"/>
  </p:notesMasterIdLst>
  <p:sldIdLst>
    <p:sldId id="284" r:id="rId5"/>
    <p:sldId id="294" r:id="rId6"/>
    <p:sldId id="295" r:id="rId7"/>
    <p:sldId id="297" r:id="rId8"/>
    <p:sldId id="282" r:id="rId9"/>
    <p:sldId id="293" r:id="rId10"/>
    <p:sldId id="287" r:id="rId11"/>
    <p:sldId id="285" r:id="rId12"/>
    <p:sldId id="283" r:id="rId13"/>
    <p:sldId id="286" r:id="rId14"/>
    <p:sldId id="290" r:id="rId15"/>
    <p:sldId id="288" r:id="rId16"/>
    <p:sldId id="289" r:id="rId17"/>
    <p:sldId id="291" r:id="rId18"/>
    <p:sldId id="257" r:id="rId19"/>
    <p:sldId id="292" r:id="rId20"/>
  </p:sldIdLst>
  <p:sldSz cx="12192000" cy="6858000"/>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3116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578" autoAdjust="0"/>
    <p:restoredTop sz="96340" autoAdjust="0"/>
  </p:normalViewPr>
  <p:slideViewPr>
    <p:cSldViewPr snapToGrid="0">
      <p:cViewPr varScale="1">
        <p:scale>
          <a:sx n="107" d="100"/>
          <a:sy n="107" d="100"/>
        </p:scale>
        <p:origin x="294" y="102"/>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D5B94D2E-832E-4454-88B1-C6C215C9E55C}" type="datetimeFigureOut">
              <a:rPr lang="en-US" smtClean="0"/>
              <a:t>7/18/2025</a:t>
            </a:fld>
            <a:endParaRPr lang="en-US" dirty="0"/>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7"/>
            <a:ext cx="2971800" cy="466433"/>
          </a:xfrm>
          <a:prstGeom prst="rect">
            <a:avLst/>
          </a:prstGeom>
        </p:spPr>
        <p:txBody>
          <a:bodyPr vert="horz" lIns="91440" tIns="45720" rIns="91440" bIns="45720" rtlCol="0" anchor="b"/>
          <a:lstStyle>
            <a:lvl1pPr algn="r">
              <a:defRPr sz="1200"/>
            </a:lvl1pPr>
          </a:lstStyle>
          <a:p>
            <a:fld id="{E40A0A09-6FA2-432A-878F-290AC51C7288}" type="slidenum">
              <a:rPr lang="en-US" smtClean="0"/>
              <a:t>‹#›</a:t>
            </a:fld>
            <a:endParaRPr lang="en-US" dirty="0"/>
          </a:p>
        </p:txBody>
      </p:sp>
    </p:spTree>
    <p:extLst>
      <p:ext uri="{BB962C8B-B14F-4D97-AF65-F5344CB8AC3E}">
        <p14:creationId xmlns:p14="http://schemas.microsoft.com/office/powerpoint/2010/main" val="30049366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r>
              <a:rPr lang="en-US" dirty="0"/>
              <a:t>6/6/2019</a:t>
            </a: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r>
              <a:rPr lang="en-US" dirty="0"/>
              <a:t>6/6/2019</a:t>
            </a:r>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r>
              <a:rPr lang="en-US" dirty="0"/>
              <a:t>6/6/2019</a:t>
            </a:r>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r>
              <a:rPr lang="en-US" dirty="0"/>
              <a:t>6/6/2019</a:t>
            </a:r>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en-US" dirty="0"/>
              <a:t>6/6/2019</a:t>
            </a:r>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r>
              <a:rPr lang="en-US" dirty="0"/>
              <a:t>6/6/2019</a:t>
            </a:r>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r>
              <a:rPr lang="en-US" dirty="0"/>
              <a:t>6/6/2019</a:t>
            </a:r>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r>
              <a:rPr lang="en-US" dirty="0"/>
              <a:t>6/6/2019</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r>
              <a:rPr lang="en-US" dirty="0"/>
              <a:t>6/6/2019</a:t>
            </a:r>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dirty="0"/>
              <a:t>6/6/2019</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en-US" dirty="0"/>
              <a:t>6/6/2019</a:t>
            </a:r>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dirty="0"/>
              <a:t>6/6/2019</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dirty="0"/>
              <a:t>6/6/2019</a:t>
            </a:r>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dirty="0"/>
              <a:t>6/6/2019</a:t>
            </a: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6/6/2019</a:t>
            </a:r>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r>
              <a:rPr lang="en-US" dirty="0"/>
              <a:t>6/6/2019</a:t>
            </a:r>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r>
              <a:rPr lang="en-US" dirty="0"/>
              <a:t>6/6/2019</a:t>
            </a:r>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r>
              <a:rPr lang="en-US" dirty="0"/>
              <a:t>6/6/2019</a:t>
            </a: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tntech.edu/provost/academicintegrity/student-resources.php"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s://youtu.be/fV-6EHREX48?feature=shared"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tntech.edu/handbooks/faculty/ai-syllabus-statements.php"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0CF16D4-B636-49D2-BDCF-16F64A374FEA}"/>
              </a:ext>
            </a:extLst>
          </p:cNvPr>
          <p:cNvSpPr txBox="1"/>
          <p:nvPr/>
        </p:nvSpPr>
        <p:spPr>
          <a:xfrm>
            <a:off x="957942" y="774427"/>
            <a:ext cx="10276115" cy="5309146"/>
          </a:xfrm>
          <a:prstGeom prst="rect">
            <a:avLst/>
          </a:prstGeom>
          <a:noFill/>
        </p:spPr>
        <p:txBody>
          <a:bodyPr wrap="square" rtlCol="0">
            <a:spAutoFit/>
          </a:bodyPr>
          <a:lstStyle/>
          <a:p>
            <a:pPr>
              <a:spcAft>
                <a:spcPts val="1800"/>
              </a:spcAft>
            </a:pPr>
            <a:r>
              <a:rPr lang="en-US" b="1" dirty="0"/>
              <a:t>INSTRUCTOR NOTES (page one)</a:t>
            </a:r>
          </a:p>
          <a:p>
            <a:pPr marL="285750" indent="-285750">
              <a:spcAft>
                <a:spcPts val="1800"/>
              </a:spcAft>
              <a:buFont typeface="Arial" panose="020B0604020202020204" pitchFamily="34" charset="0"/>
              <a:buChar char="•"/>
            </a:pPr>
            <a:r>
              <a:rPr lang="en-US" b="1" dirty="0"/>
              <a:t>Delete this slide before showing in class.</a:t>
            </a:r>
            <a:endParaRPr lang="en-US" dirty="0"/>
          </a:p>
          <a:p>
            <a:pPr marL="285750" indent="-285750">
              <a:spcAft>
                <a:spcPts val="1800"/>
              </a:spcAft>
              <a:buFont typeface="Arial" panose="020B0604020202020204" pitchFamily="34" charset="0"/>
              <a:buChar char="•"/>
            </a:pPr>
            <a:r>
              <a:rPr lang="en-US" dirty="0"/>
              <a:t>The AIO (Academic Integrity Officer) created this toolkit to facilitate a classroom conversation about academic integrity.</a:t>
            </a:r>
          </a:p>
          <a:p>
            <a:pPr marL="285750" indent="-285750">
              <a:spcAft>
                <a:spcPts val="1800"/>
              </a:spcAft>
              <a:buFont typeface="Arial" panose="020B0604020202020204" pitchFamily="34" charset="0"/>
              <a:buChar char="•"/>
            </a:pPr>
            <a:r>
              <a:rPr lang="en-US" dirty="0"/>
              <a:t>Including your class AI statement in this presentation helps ensure students understand it.</a:t>
            </a:r>
          </a:p>
          <a:p>
            <a:pPr marL="285750" indent="-285750">
              <a:spcAft>
                <a:spcPts val="1800"/>
              </a:spcAft>
              <a:buFont typeface="Arial" panose="020B0604020202020204" pitchFamily="34" charset="0"/>
              <a:buChar char="•"/>
            </a:pPr>
            <a:r>
              <a:rPr lang="en-US" dirty="0"/>
              <a:t>The chart of rules for assignments and tests is helpful for students to reference; include it on your syllabus, too!</a:t>
            </a:r>
          </a:p>
          <a:p>
            <a:pPr marL="285750" indent="-285750">
              <a:spcAft>
                <a:spcPts val="1800"/>
              </a:spcAft>
              <a:buFont typeface="Arial" panose="020B0604020202020204" pitchFamily="34" charset="0"/>
              <a:buChar char="•"/>
            </a:pPr>
            <a:r>
              <a:rPr lang="en-US" dirty="0"/>
              <a:t>The last slide offers assignment options because research suggests students who do an assignment related to academic integrity are less likely to violate the rules. More information about the academic integrity quiz is available online: </a:t>
            </a:r>
            <a:r>
              <a:rPr lang="en-US" dirty="0">
                <a:hlinkClick r:id="rId2"/>
              </a:rPr>
              <a:t>https://www.tntech.edu/provost/academicintegrity/student-resources.php</a:t>
            </a:r>
            <a:r>
              <a:rPr lang="en-US" dirty="0"/>
              <a:t> </a:t>
            </a:r>
          </a:p>
          <a:p>
            <a:pPr marL="285750" indent="-285750">
              <a:spcAft>
                <a:spcPts val="1800"/>
              </a:spcAft>
              <a:buFont typeface="Arial" panose="020B0604020202020204" pitchFamily="34" charset="0"/>
              <a:buChar char="•"/>
            </a:pPr>
            <a:r>
              <a:rPr lang="en-US" dirty="0"/>
              <a:t>Try to use it during the first class session. </a:t>
            </a:r>
          </a:p>
          <a:p>
            <a:pPr marL="285750" indent="-285750">
              <a:spcAft>
                <a:spcPts val="1800"/>
              </a:spcAft>
              <a:buFont typeface="Arial" panose="020B0604020202020204" pitchFamily="34" charset="0"/>
              <a:buChar char="•"/>
            </a:pPr>
            <a:r>
              <a:rPr lang="en-US" dirty="0">
                <a:highlight>
                  <a:srgbClr val="FFFF00"/>
                </a:highlight>
              </a:rPr>
              <a:t>Text highlighted in yellow </a:t>
            </a:r>
            <a:r>
              <a:rPr lang="en-US" dirty="0"/>
              <a:t>needs to be reviewed and/or edited before showing it in class.</a:t>
            </a:r>
          </a:p>
        </p:txBody>
      </p:sp>
    </p:spTree>
    <p:extLst>
      <p:ext uri="{BB962C8B-B14F-4D97-AF65-F5344CB8AC3E}">
        <p14:creationId xmlns:p14="http://schemas.microsoft.com/office/powerpoint/2010/main" val="1482054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4C78C02-ED80-42FC-9135-9BFC6D5EF7CB}"/>
              </a:ext>
            </a:extLst>
          </p:cNvPr>
          <p:cNvSpPr>
            <a:spLocks noGrp="1"/>
          </p:cNvSpPr>
          <p:nvPr>
            <p:ph type="title"/>
          </p:nvPr>
        </p:nvSpPr>
        <p:spPr>
          <a:xfrm>
            <a:off x="2447109" y="833121"/>
            <a:ext cx="1501004" cy="847633"/>
          </a:xfrm>
        </p:spPr>
        <p:txBody>
          <a:bodyPr/>
          <a:lstStyle/>
          <a:p>
            <a:r>
              <a:rPr lang="en-US" dirty="0"/>
              <a:t>Case Study #1</a:t>
            </a:r>
          </a:p>
        </p:txBody>
      </p:sp>
      <p:grpSp>
        <p:nvGrpSpPr>
          <p:cNvPr id="12" name="Group 11">
            <a:extLst>
              <a:ext uri="{FF2B5EF4-FFF2-40B4-BE49-F238E27FC236}">
                <a16:creationId xmlns:a16="http://schemas.microsoft.com/office/drawing/2014/main" id="{DC3325F2-8C1A-4748-9109-DF9A510AFA2E}"/>
              </a:ext>
            </a:extLst>
          </p:cNvPr>
          <p:cNvGrpSpPr/>
          <p:nvPr/>
        </p:nvGrpSpPr>
        <p:grpSpPr>
          <a:xfrm>
            <a:off x="551893" y="537995"/>
            <a:ext cx="1749937" cy="1749937"/>
            <a:chOff x="4906177" y="383300"/>
            <a:chExt cx="1749937" cy="1749937"/>
          </a:xfrm>
        </p:grpSpPr>
        <p:sp>
          <p:nvSpPr>
            <p:cNvPr id="10" name="Oval 9">
              <a:extLst>
                <a:ext uri="{FF2B5EF4-FFF2-40B4-BE49-F238E27FC236}">
                  <a16:creationId xmlns:a16="http://schemas.microsoft.com/office/drawing/2014/main" id="{71A913BB-8693-45EB-AB53-A4ABCCAF0644}"/>
                </a:ext>
              </a:extLst>
            </p:cNvPr>
            <p:cNvSpPr/>
            <p:nvPr/>
          </p:nvSpPr>
          <p:spPr>
            <a:xfrm>
              <a:off x="4906177" y="383300"/>
              <a:ext cx="1749937" cy="1749937"/>
            </a:xfrm>
            <a:prstGeom prst="ellipse">
              <a:avLst/>
            </a:prstGeom>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endParaRPr lang="en-US"/>
            </a:p>
          </p:txBody>
        </p:sp>
        <p:sp>
          <p:nvSpPr>
            <p:cNvPr id="11" name="Rectangle 10" descr="Lightbulb">
              <a:extLst>
                <a:ext uri="{FF2B5EF4-FFF2-40B4-BE49-F238E27FC236}">
                  <a16:creationId xmlns:a16="http://schemas.microsoft.com/office/drawing/2014/main" id="{2DB91AC7-7F2D-446F-84B1-CA61FE306773}"/>
                </a:ext>
              </a:extLst>
            </p:cNvPr>
            <p:cNvSpPr/>
            <p:nvPr/>
          </p:nvSpPr>
          <p:spPr>
            <a:xfrm>
              <a:off x="5279114" y="756237"/>
              <a:ext cx="1004062" cy="1004062"/>
            </a:xfrm>
            <a:prstGeom prst="rect">
              <a:avLst/>
            </a:prstGeom>
            <a:blipFill>
              <a:blip r:embed="rId2">
                <a:extLst>
                  <a:ext uri="{96DAC541-7B7A-43D3-8B79-37D633B846F1}">
                    <asvg:svgBlip xmlns:asvg="http://schemas.microsoft.com/office/drawing/2016/SVG/main" r:embed="rId3"/>
                  </a:ext>
                </a:extLst>
              </a:blip>
              <a:srcRect/>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US"/>
            </a:p>
          </p:txBody>
        </p:sp>
      </p:grpSp>
      <p:sp>
        <p:nvSpPr>
          <p:cNvPr id="7" name="Content Placeholder 6">
            <a:extLst>
              <a:ext uri="{FF2B5EF4-FFF2-40B4-BE49-F238E27FC236}">
                <a16:creationId xmlns:a16="http://schemas.microsoft.com/office/drawing/2014/main" id="{569A4CA5-1A95-40C6-9F84-FE799B3E7793}"/>
              </a:ext>
            </a:extLst>
          </p:cNvPr>
          <p:cNvSpPr>
            <a:spLocks noGrp="1"/>
          </p:cNvSpPr>
          <p:nvPr>
            <p:ph idx="1"/>
          </p:nvPr>
        </p:nvSpPr>
        <p:spPr>
          <a:xfrm>
            <a:off x="551893" y="2377439"/>
            <a:ext cx="10419319" cy="3942565"/>
          </a:xfrm>
          <a:solidFill>
            <a:schemeClr val="bg1"/>
          </a:solidFill>
        </p:spPr>
        <p:txBody>
          <a:bodyPr lIns="182880" tIns="182880" rIns="182880" bIns="182880" anchor="t" anchorCtr="0">
            <a:normAutofit/>
          </a:bodyPr>
          <a:lstStyle/>
          <a:p>
            <a:r>
              <a:rPr lang="en-US" sz="2800" dirty="0"/>
              <a:t>A biology instructor told their students not to use GenAI on assignments or tests. </a:t>
            </a:r>
          </a:p>
          <a:p>
            <a:endParaRPr lang="en-US" sz="2800" dirty="0"/>
          </a:p>
          <a:p>
            <a:r>
              <a:rPr lang="en-US" sz="2800" dirty="0"/>
              <a:t>Owen used GenAI to make a study sheet for the final exam in that class.</a:t>
            </a:r>
          </a:p>
          <a:p>
            <a:endParaRPr lang="en-US" sz="2800" dirty="0"/>
          </a:p>
          <a:p>
            <a:r>
              <a:rPr lang="en-US" sz="2800" dirty="0"/>
              <a:t>Did Owen violate academic integrity?</a:t>
            </a:r>
          </a:p>
        </p:txBody>
      </p:sp>
    </p:spTree>
    <p:extLst>
      <p:ext uri="{BB962C8B-B14F-4D97-AF65-F5344CB8AC3E}">
        <p14:creationId xmlns:p14="http://schemas.microsoft.com/office/powerpoint/2010/main" val="12417947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4C78C02-ED80-42FC-9135-9BFC6D5EF7CB}"/>
              </a:ext>
            </a:extLst>
          </p:cNvPr>
          <p:cNvSpPr>
            <a:spLocks noGrp="1"/>
          </p:cNvSpPr>
          <p:nvPr>
            <p:ph type="title"/>
          </p:nvPr>
        </p:nvSpPr>
        <p:spPr>
          <a:xfrm>
            <a:off x="2447109" y="833121"/>
            <a:ext cx="1501004" cy="847633"/>
          </a:xfrm>
        </p:spPr>
        <p:txBody>
          <a:bodyPr/>
          <a:lstStyle/>
          <a:p>
            <a:r>
              <a:rPr lang="en-US" dirty="0"/>
              <a:t>Case Study #2</a:t>
            </a:r>
          </a:p>
        </p:txBody>
      </p:sp>
      <p:grpSp>
        <p:nvGrpSpPr>
          <p:cNvPr id="12" name="Group 11">
            <a:extLst>
              <a:ext uri="{FF2B5EF4-FFF2-40B4-BE49-F238E27FC236}">
                <a16:creationId xmlns:a16="http://schemas.microsoft.com/office/drawing/2014/main" id="{DC3325F2-8C1A-4748-9109-DF9A510AFA2E}"/>
              </a:ext>
            </a:extLst>
          </p:cNvPr>
          <p:cNvGrpSpPr/>
          <p:nvPr/>
        </p:nvGrpSpPr>
        <p:grpSpPr>
          <a:xfrm>
            <a:off x="551893" y="537995"/>
            <a:ext cx="1749937" cy="1749937"/>
            <a:chOff x="4906177" y="383300"/>
            <a:chExt cx="1749937" cy="1749937"/>
          </a:xfrm>
        </p:grpSpPr>
        <p:sp>
          <p:nvSpPr>
            <p:cNvPr id="10" name="Oval 9">
              <a:extLst>
                <a:ext uri="{FF2B5EF4-FFF2-40B4-BE49-F238E27FC236}">
                  <a16:creationId xmlns:a16="http://schemas.microsoft.com/office/drawing/2014/main" id="{71A913BB-8693-45EB-AB53-A4ABCCAF0644}"/>
                </a:ext>
              </a:extLst>
            </p:cNvPr>
            <p:cNvSpPr/>
            <p:nvPr/>
          </p:nvSpPr>
          <p:spPr>
            <a:xfrm>
              <a:off x="4906177" y="383300"/>
              <a:ext cx="1749937" cy="1749937"/>
            </a:xfrm>
            <a:prstGeom prst="ellipse">
              <a:avLst/>
            </a:prstGeom>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endParaRPr lang="en-US"/>
            </a:p>
          </p:txBody>
        </p:sp>
        <p:sp>
          <p:nvSpPr>
            <p:cNvPr id="11" name="Rectangle 10" descr="Lightbulb">
              <a:extLst>
                <a:ext uri="{FF2B5EF4-FFF2-40B4-BE49-F238E27FC236}">
                  <a16:creationId xmlns:a16="http://schemas.microsoft.com/office/drawing/2014/main" id="{2DB91AC7-7F2D-446F-84B1-CA61FE306773}"/>
                </a:ext>
              </a:extLst>
            </p:cNvPr>
            <p:cNvSpPr/>
            <p:nvPr/>
          </p:nvSpPr>
          <p:spPr>
            <a:xfrm>
              <a:off x="5279114" y="756237"/>
              <a:ext cx="1004062" cy="1004062"/>
            </a:xfrm>
            <a:prstGeom prst="rect">
              <a:avLst/>
            </a:prstGeom>
            <a:blipFill>
              <a:blip r:embed="rId2">
                <a:extLst>
                  <a:ext uri="{96DAC541-7B7A-43D3-8B79-37D633B846F1}">
                    <asvg:svgBlip xmlns:asvg="http://schemas.microsoft.com/office/drawing/2016/SVG/main" r:embed="rId3"/>
                  </a:ext>
                </a:extLst>
              </a:blip>
              <a:srcRect/>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US"/>
            </a:p>
          </p:txBody>
        </p:sp>
      </p:grpSp>
      <p:sp>
        <p:nvSpPr>
          <p:cNvPr id="7" name="Content Placeholder 6">
            <a:extLst>
              <a:ext uri="{FF2B5EF4-FFF2-40B4-BE49-F238E27FC236}">
                <a16:creationId xmlns:a16="http://schemas.microsoft.com/office/drawing/2014/main" id="{569A4CA5-1A95-40C6-9F84-FE799B3E7793}"/>
              </a:ext>
            </a:extLst>
          </p:cNvPr>
          <p:cNvSpPr>
            <a:spLocks noGrp="1"/>
          </p:cNvSpPr>
          <p:nvPr>
            <p:ph idx="1"/>
          </p:nvPr>
        </p:nvSpPr>
        <p:spPr>
          <a:xfrm>
            <a:off x="551893" y="2377439"/>
            <a:ext cx="10992407" cy="3942565"/>
          </a:xfrm>
          <a:solidFill>
            <a:schemeClr val="bg1"/>
          </a:solidFill>
        </p:spPr>
        <p:txBody>
          <a:bodyPr lIns="182880" tIns="182880" rIns="182880" bIns="182880" anchor="t" anchorCtr="0">
            <a:normAutofit/>
          </a:bodyPr>
          <a:lstStyle/>
          <a:p>
            <a:r>
              <a:rPr lang="en-US" sz="2800" dirty="0"/>
              <a:t>A psychology instructor told students not to collaborate with others to write their final paper.</a:t>
            </a:r>
          </a:p>
          <a:p>
            <a:endParaRPr lang="en-US" sz="2800" dirty="0"/>
          </a:p>
          <a:p>
            <a:r>
              <a:rPr lang="en-US" sz="2800" dirty="0"/>
              <a:t>Can a student ask a friend to proofread their paper and offer feedback?</a:t>
            </a:r>
          </a:p>
          <a:p>
            <a:endParaRPr lang="en-US" sz="2800" dirty="0"/>
          </a:p>
          <a:p>
            <a:r>
              <a:rPr lang="en-US" sz="2800" dirty="0"/>
              <a:t>Can the student ask the Writing Center for feedback?</a:t>
            </a:r>
          </a:p>
        </p:txBody>
      </p:sp>
    </p:spTree>
    <p:extLst>
      <p:ext uri="{BB962C8B-B14F-4D97-AF65-F5344CB8AC3E}">
        <p14:creationId xmlns:p14="http://schemas.microsoft.com/office/powerpoint/2010/main" val="29623122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4C78C02-ED80-42FC-9135-9BFC6D5EF7CB}"/>
              </a:ext>
            </a:extLst>
          </p:cNvPr>
          <p:cNvSpPr>
            <a:spLocks noGrp="1"/>
          </p:cNvSpPr>
          <p:nvPr>
            <p:ph type="title"/>
          </p:nvPr>
        </p:nvSpPr>
        <p:spPr>
          <a:xfrm>
            <a:off x="2447109" y="833121"/>
            <a:ext cx="1501004" cy="847633"/>
          </a:xfrm>
        </p:spPr>
        <p:txBody>
          <a:bodyPr/>
          <a:lstStyle/>
          <a:p>
            <a:r>
              <a:rPr lang="en-US" dirty="0"/>
              <a:t>Case Study #3</a:t>
            </a:r>
          </a:p>
        </p:txBody>
      </p:sp>
      <p:grpSp>
        <p:nvGrpSpPr>
          <p:cNvPr id="12" name="Group 11">
            <a:extLst>
              <a:ext uri="{FF2B5EF4-FFF2-40B4-BE49-F238E27FC236}">
                <a16:creationId xmlns:a16="http://schemas.microsoft.com/office/drawing/2014/main" id="{DC3325F2-8C1A-4748-9109-DF9A510AFA2E}"/>
              </a:ext>
            </a:extLst>
          </p:cNvPr>
          <p:cNvGrpSpPr/>
          <p:nvPr/>
        </p:nvGrpSpPr>
        <p:grpSpPr>
          <a:xfrm>
            <a:off x="551893" y="537995"/>
            <a:ext cx="1749937" cy="1749937"/>
            <a:chOff x="4906177" y="383300"/>
            <a:chExt cx="1749937" cy="1749937"/>
          </a:xfrm>
        </p:grpSpPr>
        <p:sp>
          <p:nvSpPr>
            <p:cNvPr id="10" name="Oval 9">
              <a:extLst>
                <a:ext uri="{FF2B5EF4-FFF2-40B4-BE49-F238E27FC236}">
                  <a16:creationId xmlns:a16="http://schemas.microsoft.com/office/drawing/2014/main" id="{71A913BB-8693-45EB-AB53-A4ABCCAF0644}"/>
                </a:ext>
              </a:extLst>
            </p:cNvPr>
            <p:cNvSpPr/>
            <p:nvPr/>
          </p:nvSpPr>
          <p:spPr>
            <a:xfrm>
              <a:off x="4906177" y="383300"/>
              <a:ext cx="1749937" cy="1749937"/>
            </a:xfrm>
            <a:prstGeom prst="ellipse">
              <a:avLst/>
            </a:prstGeom>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endParaRPr lang="en-US"/>
            </a:p>
          </p:txBody>
        </p:sp>
        <p:sp>
          <p:nvSpPr>
            <p:cNvPr id="11" name="Rectangle 10" descr="Lightbulb">
              <a:extLst>
                <a:ext uri="{FF2B5EF4-FFF2-40B4-BE49-F238E27FC236}">
                  <a16:creationId xmlns:a16="http://schemas.microsoft.com/office/drawing/2014/main" id="{2DB91AC7-7F2D-446F-84B1-CA61FE306773}"/>
                </a:ext>
              </a:extLst>
            </p:cNvPr>
            <p:cNvSpPr/>
            <p:nvPr/>
          </p:nvSpPr>
          <p:spPr>
            <a:xfrm>
              <a:off x="5279114" y="756237"/>
              <a:ext cx="1004062" cy="1004062"/>
            </a:xfrm>
            <a:prstGeom prst="rect">
              <a:avLst/>
            </a:prstGeom>
            <a:blipFill>
              <a:blip r:embed="rId2">
                <a:extLst>
                  <a:ext uri="{96DAC541-7B7A-43D3-8B79-37D633B846F1}">
                    <asvg:svgBlip xmlns:asvg="http://schemas.microsoft.com/office/drawing/2016/SVG/main" r:embed="rId3"/>
                  </a:ext>
                </a:extLst>
              </a:blip>
              <a:srcRect/>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US"/>
            </a:p>
          </p:txBody>
        </p:sp>
      </p:grpSp>
      <p:sp>
        <p:nvSpPr>
          <p:cNvPr id="7" name="Content Placeholder 6">
            <a:extLst>
              <a:ext uri="{FF2B5EF4-FFF2-40B4-BE49-F238E27FC236}">
                <a16:creationId xmlns:a16="http://schemas.microsoft.com/office/drawing/2014/main" id="{569A4CA5-1A95-40C6-9F84-FE799B3E7793}"/>
              </a:ext>
            </a:extLst>
          </p:cNvPr>
          <p:cNvSpPr>
            <a:spLocks noGrp="1"/>
          </p:cNvSpPr>
          <p:nvPr>
            <p:ph idx="1"/>
          </p:nvPr>
        </p:nvSpPr>
        <p:spPr>
          <a:xfrm>
            <a:off x="551893" y="2377439"/>
            <a:ext cx="10419319" cy="3942565"/>
          </a:xfrm>
          <a:solidFill>
            <a:schemeClr val="bg1"/>
          </a:solidFill>
        </p:spPr>
        <p:txBody>
          <a:bodyPr lIns="182880" tIns="182880" rIns="182880" bIns="182880" anchor="t" anchorCtr="0">
            <a:normAutofit/>
          </a:bodyPr>
          <a:lstStyle/>
          <a:p>
            <a:r>
              <a:rPr lang="en-US" sz="2800" dirty="0"/>
              <a:t>Jeff is taking a make-up test due to illness. </a:t>
            </a:r>
          </a:p>
          <a:p>
            <a:endParaRPr lang="en-US" sz="2800" dirty="0"/>
          </a:p>
          <a:p>
            <a:r>
              <a:rPr lang="en-US" sz="2800" dirty="0"/>
              <a:t>A friend who already took the test told Jeff, “Study the chapter definitions if you want to do well on the test.”</a:t>
            </a:r>
          </a:p>
          <a:p>
            <a:endParaRPr lang="en-US" sz="2800" dirty="0"/>
          </a:p>
          <a:p>
            <a:r>
              <a:rPr lang="en-US" sz="2800" dirty="0"/>
              <a:t>Did either student violate academic integrity?</a:t>
            </a:r>
          </a:p>
        </p:txBody>
      </p:sp>
    </p:spTree>
    <p:extLst>
      <p:ext uri="{BB962C8B-B14F-4D97-AF65-F5344CB8AC3E}">
        <p14:creationId xmlns:p14="http://schemas.microsoft.com/office/powerpoint/2010/main" val="2109573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4C78C02-ED80-42FC-9135-9BFC6D5EF7CB}"/>
              </a:ext>
            </a:extLst>
          </p:cNvPr>
          <p:cNvSpPr>
            <a:spLocks noGrp="1"/>
          </p:cNvSpPr>
          <p:nvPr>
            <p:ph type="title"/>
          </p:nvPr>
        </p:nvSpPr>
        <p:spPr>
          <a:xfrm>
            <a:off x="2447109" y="833121"/>
            <a:ext cx="1501004" cy="847633"/>
          </a:xfrm>
        </p:spPr>
        <p:txBody>
          <a:bodyPr/>
          <a:lstStyle/>
          <a:p>
            <a:r>
              <a:rPr lang="en-US" dirty="0"/>
              <a:t>Case Study #4</a:t>
            </a:r>
          </a:p>
        </p:txBody>
      </p:sp>
      <p:grpSp>
        <p:nvGrpSpPr>
          <p:cNvPr id="12" name="Group 11">
            <a:extLst>
              <a:ext uri="{FF2B5EF4-FFF2-40B4-BE49-F238E27FC236}">
                <a16:creationId xmlns:a16="http://schemas.microsoft.com/office/drawing/2014/main" id="{DC3325F2-8C1A-4748-9109-DF9A510AFA2E}"/>
              </a:ext>
            </a:extLst>
          </p:cNvPr>
          <p:cNvGrpSpPr/>
          <p:nvPr/>
        </p:nvGrpSpPr>
        <p:grpSpPr>
          <a:xfrm>
            <a:off x="551893" y="537995"/>
            <a:ext cx="1749937" cy="1749937"/>
            <a:chOff x="4906177" y="383300"/>
            <a:chExt cx="1749937" cy="1749937"/>
          </a:xfrm>
        </p:grpSpPr>
        <p:sp>
          <p:nvSpPr>
            <p:cNvPr id="10" name="Oval 9">
              <a:extLst>
                <a:ext uri="{FF2B5EF4-FFF2-40B4-BE49-F238E27FC236}">
                  <a16:creationId xmlns:a16="http://schemas.microsoft.com/office/drawing/2014/main" id="{71A913BB-8693-45EB-AB53-A4ABCCAF0644}"/>
                </a:ext>
              </a:extLst>
            </p:cNvPr>
            <p:cNvSpPr/>
            <p:nvPr/>
          </p:nvSpPr>
          <p:spPr>
            <a:xfrm>
              <a:off x="4906177" y="383300"/>
              <a:ext cx="1749937" cy="1749937"/>
            </a:xfrm>
            <a:prstGeom prst="ellipse">
              <a:avLst/>
            </a:prstGeom>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endParaRPr lang="en-US"/>
            </a:p>
          </p:txBody>
        </p:sp>
        <p:sp>
          <p:nvSpPr>
            <p:cNvPr id="11" name="Rectangle 10" descr="Lightbulb">
              <a:extLst>
                <a:ext uri="{FF2B5EF4-FFF2-40B4-BE49-F238E27FC236}">
                  <a16:creationId xmlns:a16="http://schemas.microsoft.com/office/drawing/2014/main" id="{2DB91AC7-7F2D-446F-84B1-CA61FE306773}"/>
                </a:ext>
              </a:extLst>
            </p:cNvPr>
            <p:cNvSpPr/>
            <p:nvPr/>
          </p:nvSpPr>
          <p:spPr>
            <a:xfrm>
              <a:off x="5279114" y="756237"/>
              <a:ext cx="1004062" cy="1004062"/>
            </a:xfrm>
            <a:prstGeom prst="rect">
              <a:avLst/>
            </a:prstGeom>
            <a:blipFill>
              <a:blip r:embed="rId2">
                <a:extLst>
                  <a:ext uri="{96DAC541-7B7A-43D3-8B79-37D633B846F1}">
                    <asvg:svgBlip xmlns:asvg="http://schemas.microsoft.com/office/drawing/2016/SVG/main" r:embed="rId3"/>
                  </a:ext>
                </a:extLst>
              </a:blip>
              <a:srcRect/>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US"/>
            </a:p>
          </p:txBody>
        </p:sp>
      </p:grpSp>
      <p:sp>
        <p:nvSpPr>
          <p:cNvPr id="7" name="Content Placeholder 6">
            <a:extLst>
              <a:ext uri="{FF2B5EF4-FFF2-40B4-BE49-F238E27FC236}">
                <a16:creationId xmlns:a16="http://schemas.microsoft.com/office/drawing/2014/main" id="{569A4CA5-1A95-40C6-9F84-FE799B3E7793}"/>
              </a:ext>
            </a:extLst>
          </p:cNvPr>
          <p:cNvSpPr>
            <a:spLocks noGrp="1"/>
          </p:cNvSpPr>
          <p:nvPr>
            <p:ph idx="1"/>
          </p:nvPr>
        </p:nvSpPr>
        <p:spPr>
          <a:xfrm>
            <a:off x="551893" y="2377439"/>
            <a:ext cx="10992407" cy="3942565"/>
          </a:xfrm>
          <a:solidFill>
            <a:schemeClr val="bg1"/>
          </a:solidFill>
        </p:spPr>
        <p:txBody>
          <a:bodyPr lIns="182880" tIns="182880" rIns="182880" bIns="182880" anchor="t" anchorCtr="0">
            <a:normAutofit lnSpcReduction="10000"/>
          </a:bodyPr>
          <a:lstStyle/>
          <a:p>
            <a:r>
              <a:rPr lang="en-US" sz="2800" dirty="0"/>
              <a:t>The final assignment in a business class is a group paper.</a:t>
            </a:r>
          </a:p>
          <a:p>
            <a:endParaRPr lang="en-US" sz="2800" dirty="0"/>
          </a:p>
          <a:p>
            <a:r>
              <a:rPr lang="en-US" sz="2800" dirty="0"/>
              <a:t>Due to an emergency, Cory couldn’t help with the paper. </a:t>
            </a:r>
          </a:p>
          <a:p>
            <a:endParaRPr lang="en-US" sz="2800" dirty="0"/>
          </a:p>
          <a:p>
            <a:r>
              <a:rPr lang="en-US" sz="2800" dirty="0"/>
              <a:t>His group put his name on the paper.</a:t>
            </a:r>
          </a:p>
          <a:p>
            <a:endParaRPr lang="en-US" sz="2800" dirty="0"/>
          </a:p>
          <a:p>
            <a:r>
              <a:rPr lang="en-US" sz="2800" dirty="0"/>
              <a:t>Did anyone violate academic integrity?</a:t>
            </a:r>
          </a:p>
        </p:txBody>
      </p:sp>
    </p:spTree>
    <p:extLst>
      <p:ext uri="{BB962C8B-B14F-4D97-AF65-F5344CB8AC3E}">
        <p14:creationId xmlns:p14="http://schemas.microsoft.com/office/powerpoint/2010/main" val="39827276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4C78C02-ED80-42FC-9135-9BFC6D5EF7CB}"/>
              </a:ext>
            </a:extLst>
          </p:cNvPr>
          <p:cNvSpPr>
            <a:spLocks noGrp="1"/>
          </p:cNvSpPr>
          <p:nvPr>
            <p:ph type="title"/>
          </p:nvPr>
        </p:nvSpPr>
        <p:spPr>
          <a:xfrm>
            <a:off x="2447109" y="833121"/>
            <a:ext cx="1501004" cy="847633"/>
          </a:xfrm>
        </p:spPr>
        <p:txBody>
          <a:bodyPr/>
          <a:lstStyle/>
          <a:p>
            <a:r>
              <a:rPr lang="en-US" dirty="0"/>
              <a:t>Case Study #5</a:t>
            </a:r>
          </a:p>
        </p:txBody>
      </p:sp>
      <p:grpSp>
        <p:nvGrpSpPr>
          <p:cNvPr id="12" name="Group 11">
            <a:extLst>
              <a:ext uri="{FF2B5EF4-FFF2-40B4-BE49-F238E27FC236}">
                <a16:creationId xmlns:a16="http://schemas.microsoft.com/office/drawing/2014/main" id="{DC3325F2-8C1A-4748-9109-DF9A510AFA2E}"/>
              </a:ext>
            </a:extLst>
          </p:cNvPr>
          <p:cNvGrpSpPr/>
          <p:nvPr/>
        </p:nvGrpSpPr>
        <p:grpSpPr>
          <a:xfrm>
            <a:off x="551893" y="537995"/>
            <a:ext cx="1749937" cy="1749937"/>
            <a:chOff x="4906177" y="383300"/>
            <a:chExt cx="1749937" cy="1749937"/>
          </a:xfrm>
        </p:grpSpPr>
        <p:sp>
          <p:nvSpPr>
            <p:cNvPr id="10" name="Oval 9">
              <a:extLst>
                <a:ext uri="{FF2B5EF4-FFF2-40B4-BE49-F238E27FC236}">
                  <a16:creationId xmlns:a16="http://schemas.microsoft.com/office/drawing/2014/main" id="{71A913BB-8693-45EB-AB53-A4ABCCAF0644}"/>
                </a:ext>
              </a:extLst>
            </p:cNvPr>
            <p:cNvSpPr/>
            <p:nvPr/>
          </p:nvSpPr>
          <p:spPr>
            <a:xfrm>
              <a:off x="4906177" y="383300"/>
              <a:ext cx="1749937" cy="1749937"/>
            </a:xfrm>
            <a:prstGeom prst="ellipse">
              <a:avLst/>
            </a:prstGeom>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endParaRPr lang="en-US"/>
            </a:p>
          </p:txBody>
        </p:sp>
        <p:sp>
          <p:nvSpPr>
            <p:cNvPr id="11" name="Rectangle 10" descr="Lightbulb">
              <a:extLst>
                <a:ext uri="{FF2B5EF4-FFF2-40B4-BE49-F238E27FC236}">
                  <a16:creationId xmlns:a16="http://schemas.microsoft.com/office/drawing/2014/main" id="{2DB91AC7-7F2D-446F-84B1-CA61FE306773}"/>
                </a:ext>
              </a:extLst>
            </p:cNvPr>
            <p:cNvSpPr/>
            <p:nvPr/>
          </p:nvSpPr>
          <p:spPr>
            <a:xfrm>
              <a:off x="5279114" y="756237"/>
              <a:ext cx="1004062" cy="1004062"/>
            </a:xfrm>
            <a:prstGeom prst="rect">
              <a:avLst/>
            </a:prstGeom>
            <a:blipFill>
              <a:blip r:embed="rId2">
                <a:extLst>
                  <a:ext uri="{96DAC541-7B7A-43D3-8B79-37D633B846F1}">
                    <asvg:svgBlip xmlns:asvg="http://schemas.microsoft.com/office/drawing/2016/SVG/main" r:embed="rId3"/>
                  </a:ext>
                </a:extLst>
              </a:blip>
              <a:srcRect/>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US"/>
            </a:p>
          </p:txBody>
        </p:sp>
      </p:grpSp>
      <p:sp>
        <p:nvSpPr>
          <p:cNvPr id="7" name="Content Placeholder 6">
            <a:extLst>
              <a:ext uri="{FF2B5EF4-FFF2-40B4-BE49-F238E27FC236}">
                <a16:creationId xmlns:a16="http://schemas.microsoft.com/office/drawing/2014/main" id="{569A4CA5-1A95-40C6-9F84-FE799B3E7793}"/>
              </a:ext>
            </a:extLst>
          </p:cNvPr>
          <p:cNvSpPr>
            <a:spLocks noGrp="1"/>
          </p:cNvSpPr>
          <p:nvPr>
            <p:ph idx="1"/>
          </p:nvPr>
        </p:nvSpPr>
        <p:spPr>
          <a:xfrm>
            <a:off x="551893" y="2377439"/>
            <a:ext cx="10992407" cy="3942565"/>
          </a:xfrm>
          <a:solidFill>
            <a:schemeClr val="bg1"/>
          </a:solidFill>
        </p:spPr>
        <p:txBody>
          <a:bodyPr lIns="182880" tIns="182880" rIns="182880" bIns="182880" anchor="t" anchorCtr="0">
            <a:normAutofit/>
          </a:bodyPr>
          <a:lstStyle/>
          <a:p>
            <a:r>
              <a:rPr lang="en-US" sz="2800" dirty="0"/>
              <a:t>Julie and Mike studied together at the library. </a:t>
            </a:r>
          </a:p>
          <a:p>
            <a:endParaRPr lang="en-US" sz="2800" dirty="0"/>
          </a:p>
          <a:p>
            <a:r>
              <a:rPr lang="en-US" sz="2800" dirty="0"/>
              <a:t>When Julie stepped away, Mike took pictures of her math homework to copy her answers.</a:t>
            </a:r>
          </a:p>
          <a:p>
            <a:endParaRPr lang="en-US" sz="2800" dirty="0"/>
          </a:p>
          <a:p>
            <a:r>
              <a:rPr lang="en-US" sz="2800" dirty="0"/>
              <a:t>Did Julie violate academic integrity?</a:t>
            </a:r>
          </a:p>
        </p:txBody>
      </p:sp>
    </p:spTree>
    <p:extLst>
      <p:ext uri="{BB962C8B-B14F-4D97-AF65-F5344CB8AC3E}">
        <p14:creationId xmlns:p14="http://schemas.microsoft.com/office/powerpoint/2010/main" val="4165034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B573C-62B2-4B2C-B0BE-FFB8203C6934}"/>
              </a:ext>
            </a:extLst>
          </p:cNvPr>
          <p:cNvSpPr>
            <a:spLocks noGrp="1"/>
          </p:cNvSpPr>
          <p:nvPr>
            <p:ph type="title"/>
          </p:nvPr>
        </p:nvSpPr>
        <p:spPr>
          <a:xfrm>
            <a:off x="1154954" y="973668"/>
            <a:ext cx="8761413" cy="706964"/>
          </a:xfrm>
        </p:spPr>
        <p:txBody>
          <a:bodyPr>
            <a:normAutofit/>
          </a:bodyPr>
          <a:lstStyle/>
          <a:p>
            <a:r>
              <a:rPr lang="en-US" dirty="0">
                <a:solidFill>
                  <a:srgbClr val="EBEBEB"/>
                </a:solidFill>
              </a:rPr>
              <a:t>Optional </a:t>
            </a:r>
            <a:r>
              <a:rPr lang="en-US" dirty="0">
                <a:solidFill>
                  <a:srgbClr val="EBEBEB"/>
                </a:solidFill>
                <a:highlight>
                  <a:srgbClr val="FFFF00"/>
                </a:highlight>
              </a:rPr>
              <a:t>Assignments/Extra Credit</a:t>
            </a:r>
          </a:p>
        </p:txBody>
      </p:sp>
      <p:grpSp>
        <p:nvGrpSpPr>
          <p:cNvPr id="4" name="Group 3" descr="SmartArt graphic placeholder">
            <a:extLst>
              <a:ext uri="{FF2B5EF4-FFF2-40B4-BE49-F238E27FC236}">
                <a16:creationId xmlns:a16="http://schemas.microsoft.com/office/drawing/2014/main" id="{131730B3-9FB8-4577-8245-8E4F9B97D22A}"/>
              </a:ext>
            </a:extLst>
          </p:cNvPr>
          <p:cNvGrpSpPr/>
          <p:nvPr/>
        </p:nvGrpSpPr>
        <p:grpSpPr>
          <a:xfrm>
            <a:off x="1096020" y="2776329"/>
            <a:ext cx="9751723" cy="3347788"/>
            <a:chOff x="505573" y="2957606"/>
            <a:chExt cx="9751723" cy="3347788"/>
          </a:xfrm>
        </p:grpSpPr>
        <p:sp>
          <p:nvSpPr>
            <p:cNvPr id="5" name="Oval 4">
              <a:extLst>
                <a:ext uri="{FF2B5EF4-FFF2-40B4-BE49-F238E27FC236}">
                  <a16:creationId xmlns:a16="http://schemas.microsoft.com/office/drawing/2014/main" id="{46EE3C91-C59C-4E91-907A-FE04F3841088}"/>
                </a:ext>
              </a:extLst>
            </p:cNvPr>
            <p:cNvSpPr/>
            <p:nvPr/>
          </p:nvSpPr>
          <p:spPr>
            <a:xfrm>
              <a:off x="1064979" y="2960962"/>
              <a:ext cx="1749937" cy="1749937"/>
            </a:xfrm>
            <a:prstGeom prst="ellipse">
              <a:avLst/>
            </a:prstGeom>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endParaRPr lang="en-US"/>
            </a:p>
          </p:txBody>
        </p:sp>
        <p:sp>
          <p:nvSpPr>
            <p:cNvPr id="7" name="Freeform: Shape 6">
              <a:extLst>
                <a:ext uri="{FF2B5EF4-FFF2-40B4-BE49-F238E27FC236}">
                  <a16:creationId xmlns:a16="http://schemas.microsoft.com/office/drawing/2014/main" id="{EA50057D-C5F7-4B27-86CB-96C650827848}"/>
                </a:ext>
              </a:extLst>
            </p:cNvPr>
            <p:cNvSpPr/>
            <p:nvPr/>
          </p:nvSpPr>
          <p:spPr>
            <a:xfrm>
              <a:off x="505573" y="5080483"/>
              <a:ext cx="2868750" cy="1224911"/>
            </a:xfrm>
            <a:custGeom>
              <a:avLst/>
              <a:gdLst>
                <a:gd name="connsiteX0" fmla="*/ 0 w 2868750"/>
                <a:gd name="connsiteY0" fmla="*/ 0 h 720000"/>
                <a:gd name="connsiteX1" fmla="*/ 2868750 w 2868750"/>
                <a:gd name="connsiteY1" fmla="*/ 0 h 720000"/>
                <a:gd name="connsiteX2" fmla="*/ 2868750 w 2868750"/>
                <a:gd name="connsiteY2" fmla="*/ 720000 h 720000"/>
                <a:gd name="connsiteX3" fmla="*/ 0 w 2868750"/>
                <a:gd name="connsiteY3" fmla="*/ 720000 h 720000"/>
                <a:gd name="connsiteX4" fmla="*/ 0 w 286875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8750" h="720000">
                  <a:moveTo>
                    <a:pt x="0" y="0"/>
                  </a:moveTo>
                  <a:lnTo>
                    <a:pt x="2868750" y="0"/>
                  </a:lnTo>
                  <a:lnTo>
                    <a:pt x="2868750" y="720000"/>
                  </a:lnTo>
                  <a:lnTo>
                    <a:pt x="0" y="72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en-US" sz="2300" kern="1200" dirty="0">
                  <a:highlight>
                    <a:srgbClr val="FFFF00"/>
                  </a:highlight>
                </a:rPr>
                <a:t>Academic integrity</a:t>
              </a:r>
              <a:br>
                <a:rPr lang="en-US" sz="2300" kern="1200" dirty="0">
                  <a:highlight>
                    <a:srgbClr val="FFFF00"/>
                  </a:highlight>
                </a:rPr>
              </a:br>
              <a:r>
                <a:rPr lang="en-US" sz="2300" kern="1200" dirty="0">
                  <a:highlight>
                    <a:srgbClr val="FFFF00"/>
                  </a:highlight>
                </a:rPr>
                <a:t>reflection paper</a:t>
              </a:r>
            </a:p>
          </p:txBody>
        </p:sp>
        <p:sp>
          <p:nvSpPr>
            <p:cNvPr id="11" name="Oval 10">
              <a:extLst>
                <a:ext uri="{FF2B5EF4-FFF2-40B4-BE49-F238E27FC236}">
                  <a16:creationId xmlns:a16="http://schemas.microsoft.com/office/drawing/2014/main" id="{2E832552-E725-456C-919A-F6DBD60E0EBC}"/>
                </a:ext>
              </a:extLst>
            </p:cNvPr>
            <p:cNvSpPr/>
            <p:nvPr/>
          </p:nvSpPr>
          <p:spPr>
            <a:xfrm>
              <a:off x="7947953" y="2957606"/>
              <a:ext cx="1749937" cy="1749937"/>
            </a:xfrm>
            <a:prstGeom prst="ellipse">
              <a:avLst/>
            </a:prstGeom>
            <a:solidFill>
              <a:schemeClr val="accent2"/>
            </a:solidFill>
          </p:spPr>
          <p:style>
            <a:lnRef idx="0">
              <a:schemeClr val="lt1">
                <a:alpha val="0"/>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p:style>
          <p:txBody>
            <a:bodyPr/>
            <a:lstStyle/>
            <a:p>
              <a:endParaRPr lang="en-US"/>
            </a:p>
          </p:txBody>
        </p:sp>
        <p:sp>
          <p:nvSpPr>
            <p:cNvPr id="12" name="Rectangle 11" descr="Lightbulb">
              <a:extLst>
                <a:ext uri="{FF2B5EF4-FFF2-40B4-BE49-F238E27FC236}">
                  <a16:creationId xmlns:a16="http://schemas.microsoft.com/office/drawing/2014/main" id="{CD4BACA0-DAC6-4E8F-9D67-DBC1F6568C99}"/>
                </a:ext>
              </a:extLst>
            </p:cNvPr>
            <p:cNvSpPr/>
            <p:nvPr/>
          </p:nvSpPr>
          <p:spPr>
            <a:xfrm>
              <a:off x="8320890" y="3330543"/>
              <a:ext cx="1004062" cy="1004062"/>
            </a:xfrm>
            <a:prstGeom prst="rect">
              <a:avLst/>
            </a:prstGeom>
            <a:blipFill>
              <a:blip r:embed="rId2">
                <a:extLst>
                  <a:ext uri="{96DAC541-7B7A-43D3-8B79-37D633B846F1}">
                    <asvg:svgBlip xmlns:asvg="http://schemas.microsoft.com/office/drawing/2016/SVG/main" r:embed="rId3"/>
                  </a:ext>
                </a:extLst>
              </a:blip>
              <a:srcRect/>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13" name="Freeform: Shape 12">
              <a:extLst>
                <a:ext uri="{FF2B5EF4-FFF2-40B4-BE49-F238E27FC236}">
                  <a16:creationId xmlns:a16="http://schemas.microsoft.com/office/drawing/2014/main" id="{0490B10C-8DCF-45E2-9CBD-E712073790CF}"/>
                </a:ext>
              </a:extLst>
            </p:cNvPr>
            <p:cNvSpPr/>
            <p:nvPr/>
          </p:nvSpPr>
          <p:spPr>
            <a:xfrm>
              <a:off x="7388546" y="5077127"/>
              <a:ext cx="2868750" cy="1224911"/>
            </a:xfrm>
            <a:custGeom>
              <a:avLst/>
              <a:gdLst>
                <a:gd name="connsiteX0" fmla="*/ 0 w 2868750"/>
                <a:gd name="connsiteY0" fmla="*/ 0 h 720000"/>
                <a:gd name="connsiteX1" fmla="*/ 2868750 w 2868750"/>
                <a:gd name="connsiteY1" fmla="*/ 0 h 720000"/>
                <a:gd name="connsiteX2" fmla="*/ 2868750 w 2868750"/>
                <a:gd name="connsiteY2" fmla="*/ 720000 h 720000"/>
                <a:gd name="connsiteX3" fmla="*/ 0 w 2868750"/>
                <a:gd name="connsiteY3" fmla="*/ 720000 h 720000"/>
                <a:gd name="connsiteX4" fmla="*/ 0 w 286875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8750" h="720000">
                  <a:moveTo>
                    <a:pt x="0" y="0"/>
                  </a:moveTo>
                  <a:lnTo>
                    <a:pt x="2868750" y="0"/>
                  </a:lnTo>
                  <a:lnTo>
                    <a:pt x="2868750" y="720000"/>
                  </a:lnTo>
                  <a:lnTo>
                    <a:pt x="0" y="72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en-US" sz="2300" kern="1200" dirty="0">
                  <a:highlight>
                    <a:srgbClr val="FFFF00"/>
                  </a:highlight>
                </a:rPr>
                <a:t>Develop a</a:t>
              </a:r>
              <a:br>
                <a:rPr lang="en-US" sz="2300" kern="1200" dirty="0">
                  <a:highlight>
                    <a:srgbClr val="FFFF00"/>
                  </a:highlight>
                </a:rPr>
              </a:br>
              <a:r>
                <a:rPr lang="en-US" sz="2300" kern="1200" dirty="0">
                  <a:highlight>
                    <a:srgbClr val="FFFF00"/>
                  </a:highlight>
                </a:rPr>
                <a:t> class code</a:t>
              </a:r>
              <a:br>
                <a:rPr lang="en-US" sz="2300" kern="1200" dirty="0">
                  <a:highlight>
                    <a:srgbClr val="FFFF00"/>
                  </a:highlight>
                </a:rPr>
              </a:br>
              <a:r>
                <a:rPr lang="en-US" sz="2300" kern="1200" dirty="0">
                  <a:highlight>
                    <a:srgbClr val="FFFF00"/>
                  </a:highlight>
                </a:rPr>
                <a:t>of ethics</a:t>
              </a:r>
            </a:p>
          </p:txBody>
        </p:sp>
      </p:grpSp>
      <p:sp>
        <p:nvSpPr>
          <p:cNvPr id="15" name="Rectangle 14" descr="Lightbulb">
            <a:extLst>
              <a:ext uri="{FF2B5EF4-FFF2-40B4-BE49-F238E27FC236}">
                <a16:creationId xmlns:a16="http://schemas.microsoft.com/office/drawing/2014/main" id="{1095F236-A15D-47FE-99D7-A29D0E378B67}"/>
              </a:ext>
            </a:extLst>
          </p:cNvPr>
          <p:cNvSpPr/>
          <p:nvPr/>
        </p:nvSpPr>
        <p:spPr>
          <a:xfrm>
            <a:off x="5469851" y="3238916"/>
            <a:ext cx="1004062" cy="1004062"/>
          </a:xfrm>
          <a:prstGeom prst="rect">
            <a:avLst/>
          </a:prstGeom>
          <a:blipFill>
            <a:blip r:embed="rId2">
              <a:extLst>
                <a:ext uri="{96DAC541-7B7A-43D3-8B79-37D633B846F1}">
                  <asvg:svgBlip xmlns:asvg="http://schemas.microsoft.com/office/drawing/2016/SVG/main" r:embed="rId3"/>
                </a:ext>
              </a:extLst>
            </a:blip>
            <a:srcRect/>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16" name="Rectangle 15" descr="Lightbulb">
            <a:extLst>
              <a:ext uri="{FF2B5EF4-FFF2-40B4-BE49-F238E27FC236}">
                <a16:creationId xmlns:a16="http://schemas.microsoft.com/office/drawing/2014/main" id="{C94FBD69-2A3A-47CD-82D7-233E5BB6FCBA}"/>
              </a:ext>
            </a:extLst>
          </p:cNvPr>
          <p:cNvSpPr/>
          <p:nvPr/>
        </p:nvSpPr>
        <p:spPr>
          <a:xfrm>
            <a:off x="2028363" y="3149267"/>
            <a:ext cx="1004062" cy="1004062"/>
          </a:xfrm>
          <a:prstGeom prst="rect">
            <a:avLst/>
          </a:prstGeom>
          <a:blipFill>
            <a:blip r:embed="rId2">
              <a:extLst>
                <a:ext uri="{96DAC541-7B7A-43D3-8B79-37D633B846F1}">
                  <asvg:svgBlip xmlns:asvg="http://schemas.microsoft.com/office/drawing/2016/SVG/main" r:embed="rId3"/>
                </a:ext>
              </a:extLst>
            </a:blip>
            <a:srcRect/>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3" name="Oval 2">
            <a:extLst>
              <a:ext uri="{FF2B5EF4-FFF2-40B4-BE49-F238E27FC236}">
                <a16:creationId xmlns:a16="http://schemas.microsoft.com/office/drawing/2014/main" id="{ECDA83FB-558E-E2E0-49DA-831438A650D0}"/>
              </a:ext>
            </a:extLst>
          </p:cNvPr>
          <p:cNvSpPr/>
          <p:nvPr/>
        </p:nvSpPr>
        <p:spPr>
          <a:xfrm>
            <a:off x="5096912" y="2776328"/>
            <a:ext cx="1749937" cy="1749937"/>
          </a:xfrm>
          <a:prstGeom prst="ellipse">
            <a:avLst/>
          </a:prstGeom>
          <a:solidFill>
            <a:schemeClr val="accent2"/>
          </a:solidFill>
        </p:spPr>
        <p:style>
          <a:lnRef idx="0">
            <a:schemeClr val="lt1">
              <a:alpha val="0"/>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p:style>
        <p:txBody>
          <a:bodyPr/>
          <a:lstStyle/>
          <a:p>
            <a:endParaRPr lang="en-US"/>
          </a:p>
        </p:txBody>
      </p:sp>
      <p:sp>
        <p:nvSpPr>
          <p:cNvPr id="6" name="Rectangle 5" descr="Lightbulb">
            <a:extLst>
              <a:ext uri="{FF2B5EF4-FFF2-40B4-BE49-F238E27FC236}">
                <a16:creationId xmlns:a16="http://schemas.microsoft.com/office/drawing/2014/main" id="{85741D67-B1AA-6DC2-B325-57C22399B663}"/>
              </a:ext>
            </a:extLst>
          </p:cNvPr>
          <p:cNvSpPr/>
          <p:nvPr/>
        </p:nvSpPr>
        <p:spPr>
          <a:xfrm>
            <a:off x="5469850" y="3149265"/>
            <a:ext cx="1004062" cy="1004062"/>
          </a:xfrm>
          <a:prstGeom prst="rect">
            <a:avLst/>
          </a:prstGeom>
          <a:blipFill>
            <a:blip r:embed="rId2">
              <a:extLst>
                <a:ext uri="{96DAC541-7B7A-43D3-8B79-37D633B846F1}">
                  <asvg:svgBlip xmlns:asvg="http://schemas.microsoft.com/office/drawing/2016/SVG/main" r:embed="rId4"/>
                </a:ext>
              </a:extLst>
            </a:blip>
            <a:srcRect/>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8" name="Freeform: Shape 7">
            <a:extLst>
              <a:ext uri="{FF2B5EF4-FFF2-40B4-BE49-F238E27FC236}">
                <a16:creationId xmlns:a16="http://schemas.microsoft.com/office/drawing/2014/main" id="{AD2C3320-DE20-A504-AC80-214D9FFD2847}"/>
              </a:ext>
            </a:extLst>
          </p:cNvPr>
          <p:cNvSpPr/>
          <p:nvPr/>
        </p:nvSpPr>
        <p:spPr>
          <a:xfrm>
            <a:off x="4537506" y="4895849"/>
            <a:ext cx="2868750" cy="1224911"/>
          </a:xfrm>
          <a:custGeom>
            <a:avLst/>
            <a:gdLst>
              <a:gd name="connsiteX0" fmla="*/ 0 w 2868750"/>
              <a:gd name="connsiteY0" fmla="*/ 0 h 720000"/>
              <a:gd name="connsiteX1" fmla="*/ 2868750 w 2868750"/>
              <a:gd name="connsiteY1" fmla="*/ 0 h 720000"/>
              <a:gd name="connsiteX2" fmla="*/ 2868750 w 2868750"/>
              <a:gd name="connsiteY2" fmla="*/ 720000 h 720000"/>
              <a:gd name="connsiteX3" fmla="*/ 0 w 2868750"/>
              <a:gd name="connsiteY3" fmla="*/ 720000 h 720000"/>
              <a:gd name="connsiteX4" fmla="*/ 0 w 286875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8750" h="720000">
                <a:moveTo>
                  <a:pt x="0" y="0"/>
                </a:moveTo>
                <a:lnTo>
                  <a:pt x="2868750" y="0"/>
                </a:lnTo>
                <a:lnTo>
                  <a:pt x="2868750" y="720000"/>
                </a:lnTo>
                <a:lnTo>
                  <a:pt x="0" y="72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en-US" sz="2300" kern="1200" dirty="0">
                <a:highlight>
                  <a:srgbClr val="FFFF00"/>
                </a:highlight>
              </a:rPr>
              <a:t>Academic integrity</a:t>
            </a:r>
            <a:br>
              <a:rPr lang="en-US" sz="2300" kern="1200" dirty="0">
                <a:highlight>
                  <a:srgbClr val="FFFF00"/>
                </a:highlight>
              </a:rPr>
            </a:br>
            <a:r>
              <a:rPr lang="en-US" sz="2300" kern="1200" dirty="0">
                <a:highlight>
                  <a:srgbClr val="FFFF00"/>
                </a:highlight>
              </a:rPr>
              <a:t>quiz</a:t>
            </a:r>
          </a:p>
        </p:txBody>
      </p:sp>
    </p:spTree>
    <p:extLst>
      <p:ext uri="{BB962C8B-B14F-4D97-AF65-F5344CB8AC3E}">
        <p14:creationId xmlns:p14="http://schemas.microsoft.com/office/powerpoint/2010/main" val="22098100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86452B2-2916-4483-9D32-08E930785246}"/>
              </a:ext>
            </a:extLst>
          </p:cNvPr>
          <p:cNvSpPr>
            <a:spLocks noGrp="1"/>
          </p:cNvSpPr>
          <p:nvPr>
            <p:ph type="title"/>
          </p:nvPr>
        </p:nvSpPr>
        <p:spPr>
          <a:xfrm>
            <a:off x="1683170" y="1606486"/>
            <a:ext cx="8825660" cy="1822514"/>
          </a:xfrm>
        </p:spPr>
        <p:txBody>
          <a:bodyPr/>
          <a:lstStyle/>
          <a:p>
            <a:pPr algn="ctr"/>
            <a:r>
              <a:rPr lang="en-US" sz="9600" dirty="0"/>
              <a:t>Questions?</a:t>
            </a:r>
            <a:endParaRPr lang="en-US" dirty="0"/>
          </a:p>
        </p:txBody>
      </p:sp>
      <p:pic>
        <p:nvPicPr>
          <p:cNvPr id="3" name="Picture 2" descr="A black and white logo">
            <a:extLst>
              <a:ext uri="{FF2B5EF4-FFF2-40B4-BE49-F238E27FC236}">
                <a16:creationId xmlns:a16="http://schemas.microsoft.com/office/drawing/2014/main" id="{C38FF83E-8960-4FF6-9334-82A7B3E606D8}"/>
              </a:ext>
            </a:extLst>
          </p:cNvPr>
          <p:cNvPicPr>
            <a:picLocks noChangeAspect="1"/>
          </p:cNvPicPr>
          <p:nvPr/>
        </p:nvPicPr>
        <p:blipFill>
          <a:blip r:embed="rId2"/>
          <a:stretch>
            <a:fillRect/>
          </a:stretch>
        </p:blipFill>
        <p:spPr>
          <a:xfrm>
            <a:off x="9980614" y="4617073"/>
            <a:ext cx="2075329" cy="2075329"/>
          </a:xfrm>
          <a:prstGeom prst="rect">
            <a:avLst/>
          </a:prstGeom>
        </p:spPr>
      </p:pic>
    </p:spTree>
    <p:extLst>
      <p:ext uri="{BB962C8B-B14F-4D97-AF65-F5344CB8AC3E}">
        <p14:creationId xmlns:p14="http://schemas.microsoft.com/office/powerpoint/2010/main" val="2207970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0CF16D4-B636-49D2-BDCF-16F64A374FEA}"/>
              </a:ext>
            </a:extLst>
          </p:cNvPr>
          <p:cNvSpPr txBox="1"/>
          <p:nvPr/>
        </p:nvSpPr>
        <p:spPr>
          <a:xfrm>
            <a:off x="957942" y="756498"/>
            <a:ext cx="10276115" cy="5355312"/>
          </a:xfrm>
          <a:prstGeom prst="rect">
            <a:avLst/>
          </a:prstGeom>
          <a:noFill/>
        </p:spPr>
        <p:txBody>
          <a:bodyPr wrap="square" rtlCol="0">
            <a:spAutoFit/>
          </a:bodyPr>
          <a:lstStyle/>
          <a:p>
            <a:pPr>
              <a:spcAft>
                <a:spcPts val="1800"/>
              </a:spcAft>
            </a:pPr>
            <a:r>
              <a:rPr lang="en-US" b="1" dirty="0"/>
              <a:t>INSTRUCTOR NOTES (page two)</a:t>
            </a:r>
          </a:p>
          <a:p>
            <a:pPr marL="285750" indent="-285750">
              <a:spcAft>
                <a:spcPts val="1800"/>
              </a:spcAft>
              <a:buFont typeface="Arial" panose="020B0604020202020204" pitchFamily="34" charset="0"/>
              <a:buChar char="•"/>
            </a:pPr>
            <a:r>
              <a:rPr lang="en-US" b="1" dirty="0"/>
              <a:t>Delete this slide before showing in class.</a:t>
            </a:r>
            <a:endParaRPr lang="en-US" dirty="0"/>
          </a:p>
          <a:p>
            <a:pPr marL="285750" indent="-285750">
              <a:spcAft>
                <a:spcPts val="1800"/>
              </a:spcAft>
              <a:buFont typeface="Arial" panose="020B0604020202020204" pitchFamily="34" charset="0"/>
              <a:buChar char="•"/>
            </a:pPr>
            <a:r>
              <a:rPr lang="en-US" dirty="0"/>
              <a:t>You can remove some case studies in the interest of time. </a:t>
            </a:r>
          </a:p>
          <a:p>
            <a:pPr marL="285750" indent="-285750">
              <a:spcAft>
                <a:spcPts val="1800"/>
              </a:spcAft>
              <a:buFont typeface="Arial" panose="020B0604020202020204" pitchFamily="34" charset="0"/>
              <a:buChar char="•"/>
            </a:pPr>
            <a:r>
              <a:rPr lang="en-US" dirty="0"/>
              <a:t>Here are answers/hints for the case studies:</a:t>
            </a:r>
          </a:p>
          <a:p>
            <a:pPr marL="800100" lvl="1" indent="-342900">
              <a:spcAft>
                <a:spcPts val="1800"/>
              </a:spcAft>
              <a:buFont typeface="Arial" panose="020B0604020202020204" pitchFamily="34" charset="0"/>
              <a:buChar char="•"/>
            </a:pPr>
            <a:r>
              <a:rPr lang="en-US" dirty="0"/>
              <a:t>#1: As the case study is written, the student did not violate academic integrity. Be as specific as possible when outlining AI rules, and if it can be used for ANY part of the class.</a:t>
            </a:r>
          </a:p>
          <a:p>
            <a:pPr marL="800100" lvl="1" indent="-342900">
              <a:spcAft>
                <a:spcPts val="1800"/>
              </a:spcAft>
              <a:buFont typeface="Arial" panose="020B0604020202020204" pitchFamily="34" charset="0"/>
              <a:buChar char="•"/>
            </a:pPr>
            <a:r>
              <a:rPr lang="en-US" dirty="0"/>
              <a:t>#2: The answer depends on how the instructor defines collaboration. Be as specific as possible when outlining collaboration rules. The student should ask their instructor before asking a friend or going to the Writing Center to be sure it’s okay.</a:t>
            </a:r>
          </a:p>
          <a:p>
            <a:pPr marL="800100" lvl="1" indent="-342900">
              <a:spcAft>
                <a:spcPts val="1800"/>
              </a:spcAft>
              <a:buFont typeface="Arial" panose="020B0604020202020204" pitchFamily="34" charset="0"/>
              <a:buChar char="•"/>
            </a:pPr>
            <a:r>
              <a:rPr lang="en-US" dirty="0"/>
              <a:t>#3: The friend violated academic integrity because they shared exam content with Jeff before Jeff took the exam. This is specifically listed as a violation in Policy 216. If Jeff used that knowledge to study, and the professor prohibits collaboration, then Jeff also violated academic integrity.</a:t>
            </a:r>
          </a:p>
        </p:txBody>
      </p:sp>
    </p:spTree>
    <p:extLst>
      <p:ext uri="{BB962C8B-B14F-4D97-AF65-F5344CB8AC3E}">
        <p14:creationId xmlns:p14="http://schemas.microsoft.com/office/powerpoint/2010/main" val="1062696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0CF16D4-B636-49D2-BDCF-16F64A374FEA}"/>
              </a:ext>
            </a:extLst>
          </p:cNvPr>
          <p:cNvSpPr txBox="1"/>
          <p:nvPr/>
        </p:nvSpPr>
        <p:spPr>
          <a:xfrm>
            <a:off x="957942" y="756498"/>
            <a:ext cx="10276115" cy="4801314"/>
          </a:xfrm>
          <a:prstGeom prst="rect">
            <a:avLst/>
          </a:prstGeom>
          <a:noFill/>
        </p:spPr>
        <p:txBody>
          <a:bodyPr wrap="square" rtlCol="0">
            <a:spAutoFit/>
          </a:bodyPr>
          <a:lstStyle/>
          <a:p>
            <a:pPr>
              <a:spcAft>
                <a:spcPts val="1800"/>
              </a:spcAft>
            </a:pPr>
            <a:r>
              <a:rPr lang="en-US" b="1" dirty="0"/>
              <a:t>INSTRUCTOR NOTES (page three)</a:t>
            </a:r>
          </a:p>
          <a:p>
            <a:pPr marL="285750" indent="-285750">
              <a:spcAft>
                <a:spcPts val="1800"/>
              </a:spcAft>
              <a:buFont typeface="Arial" panose="020B0604020202020204" pitchFamily="34" charset="0"/>
              <a:buChar char="•"/>
            </a:pPr>
            <a:r>
              <a:rPr lang="en-US" b="1" dirty="0"/>
              <a:t>Delete this slide before showing in class.</a:t>
            </a:r>
            <a:endParaRPr lang="en-US" dirty="0"/>
          </a:p>
          <a:p>
            <a:pPr marL="285750" indent="-285750">
              <a:spcAft>
                <a:spcPts val="1800"/>
              </a:spcAft>
              <a:buFont typeface="Arial" panose="020B0604020202020204" pitchFamily="34" charset="0"/>
              <a:buChar char="•"/>
            </a:pPr>
            <a:r>
              <a:rPr lang="en-US" dirty="0"/>
              <a:t>You can remove some case studies in the interest of time. </a:t>
            </a:r>
          </a:p>
          <a:p>
            <a:pPr marL="285750" indent="-285750">
              <a:spcAft>
                <a:spcPts val="1800"/>
              </a:spcAft>
              <a:buFont typeface="Arial" panose="020B0604020202020204" pitchFamily="34" charset="0"/>
              <a:buChar char="•"/>
            </a:pPr>
            <a:r>
              <a:rPr lang="en-US" dirty="0"/>
              <a:t>Here are answers/hints for the case studies:</a:t>
            </a:r>
          </a:p>
          <a:p>
            <a:pPr marL="800100" lvl="1" indent="-342900">
              <a:spcAft>
                <a:spcPts val="1800"/>
              </a:spcAft>
              <a:buFont typeface="Arial" panose="020B0604020202020204" pitchFamily="34" charset="0"/>
              <a:buChar char="•"/>
            </a:pPr>
            <a:r>
              <a:rPr lang="en-US" dirty="0"/>
              <a:t>#4: Cory’s group violated academic integrity because they submitted false information on their assignment. This is specifically listed as a violation in Policy 216. If Cory knew about this and let them list his name, then Cory also violated academic integrity.</a:t>
            </a:r>
          </a:p>
          <a:p>
            <a:pPr marL="800100" lvl="1" indent="-342900">
              <a:spcAft>
                <a:spcPts val="1800"/>
              </a:spcAft>
              <a:buFont typeface="Arial" panose="020B0604020202020204" pitchFamily="34" charset="0"/>
              <a:buChar char="•"/>
            </a:pPr>
            <a:r>
              <a:rPr lang="en-US" dirty="0"/>
              <a:t>#5: Julie did NOT violate academic integrity because she did not allow Mike to use her work. It is not her fault that her work was stolen. However, she should be more protective of her work in the future to avoid this situation.</a:t>
            </a:r>
          </a:p>
          <a:p>
            <a:pPr marL="342900" indent="-342900">
              <a:spcAft>
                <a:spcPts val="1800"/>
              </a:spcAft>
              <a:buFont typeface="Arial" panose="020B0604020202020204" pitchFamily="34" charset="0"/>
              <a:buChar char="•"/>
            </a:pPr>
            <a:r>
              <a:rPr lang="en-US" dirty="0"/>
              <a:t>If you have questions about these answers/hints, contact the AIO.</a:t>
            </a:r>
          </a:p>
        </p:txBody>
      </p:sp>
    </p:spTree>
    <p:extLst>
      <p:ext uri="{BB962C8B-B14F-4D97-AF65-F5344CB8AC3E}">
        <p14:creationId xmlns:p14="http://schemas.microsoft.com/office/powerpoint/2010/main" val="3907843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6E9A7C3-C62D-9A66-27E3-C8B231776D03}"/>
              </a:ext>
            </a:extLst>
          </p:cNvPr>
          <p:cNvSpPr>
            <a:spLocks noGrp="1"/>
          </p:cNvSpPr>
          <p:nvPr>
            <p:ph type="title"/>
          </p:nvPr>
        </p:nvSpPr>
        <p:spPr/>
        <p:txBody>
          <a:bodyPr/>
          <a:lstStyle/>
          <a:p>
            <a:r>
              <a:rPr lang="en-US" dirty="0"/>
              <a:t>Academic Integrity at </a:t>
            </a:r>
            <a:br>
              <a:rPr lang="en-US" dirty="0"/>
            </a:br>
            <a:r>
              <a:rPr lang="en-US" dirty="0"/>
              <a:t>Tennessee Tech</a:t>
            </a:r>
          </a:p>
        </p:txBody>
      </p:sp>
      <p:sp>
        <p:nvSpPr>
          <p:cNvPr id="5" name="Text Placeholder 4">
            <a:extLst>
              <a:ext uri="{FF2B5EF4-FFF2-40B4-BE49-F238E27FC236}">
                <a16:creationId xmlns:a16="http://schemas.microsoft.com/office/drawing/2014/main" id="{32DF2EEE-3547-7197-4D0F-9943EE1559FC}"/>
              </a:ext>
            </a:extLst>
          </p:cNvPr>
          <p:cNvSpPr>
            <a:spLocks noGrp="1"/>
          </p:cNvSpPr>
          <p:nvPr>
            <p:ph type="body" idx="1"/>
          </p:nvPr>
        </p:nvSpPr>
        <p:spPr>
          <a:xfrm>
            <a:off x="1154955" y="5024967"/>
            <a:ext cx="5963022" cy="860400"/>
          </a:xfrm>
        </p:spPr>
        <p:txBody>
          <a:bodyPr/>
          <a:lstStyle/>
          <a:p>
            <a:r>
              <a:rPr lang="en-US" dirty="0">
                <a:highlight>
                  <a:srgbClr val="FFFF00"/>
                </a:highlight>
              </a:rPr>
              <a:t>**ADD COURSE AND</a:t>
            </a:r>
          </a:p>
          <a:p>
            <a:r>
              <a:rPr lang="en-US">
                <a:highlight>
                  <a:srgbClr val="FFFF00"/>
                </a:highlight>
              </a:rPr>
              <a:t>INSTRUCTOR </a:t>
            </a:r>
            <a:r>
              <a:rPr lang="en-US" dirty="0">
                <a:highlight>
                  <a:srgbClr val="FFFF00"/>
                </a:highlight>
              </a:rPr>
              <a:t>NAME HERE**</a:t>
            </a:r>
          </a:p>
        </p:txBody>
      </p:sp>
      <p:pic>
        <p:nvPicPr>
          <p:cNvPr id="9" name="Picture 8" descr="A black and white logo">
            <a:extLst>
              <a:ext uri="{FF2B5EF4-FFF2-40B4-BE49-F238E27FC236}">
                <a16:creationId xmlns:a16="http://schemas.microsoft.com/office/drawing/2014/main" id="{9A2D533D-BE45-1154-8BA3-0D7ABD1232F5}"/>
              </a:ext>
            </a:extLst>
          </p:cNvPr>
          <p:cNvPicPr>
            <a:picLocks noChangeAspect="1"/>
          </p:cNvPicPr>
          <p:nvPr/>
        </p:nvPicPr>
        <p:blipFill>
          <a:blip r:embed="rId2"/>
          <a:stretch>
            <a:fillRect/>
          </a:stretch>
        </p:blipFill>
        <p:spPr>
          <a:xfrm>
            <a:off x="9980614" y="4617073"/>
            <a:ext cx="2075329" cy="2075329"/>
          </a:xfrm>
          <a:prstGeom prst="rect">
            <a:avLst/>
          </a:prstGeom>
        </p:spPr>
      </p:pic>
    </p:spTree>
    <p:extLst>
      <p:ext uri="{BB962C8B-B14F-4D97-AF65-F5344CB8AC3E}">
        <p14:creationId xmlns:p14="http://schemas.microsoft.com/office/powerpoint/2010/main" val="2993692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DD5FB-6501-4E47-940B-BC4BBD0D1BC6}"/>
              </a:ext>
            </a:extLst>
          </p:cNvPr>
          <p:cNvSpPr>
            <a:spLocks noGrp="1"/>
          </p:cNvSpPr>
          <p:nvPr>
            <p:ph type="title"/>
          </p:nvPr>
        </p:nvSpPr>
        <p:spPr>
          <a:xfrm>
            <a:off x="1015617" y="625324"/>
            <a:ext cx="8761413" cy="1142515"/>
          </a:xfrm>
        </p:spPr>
        <p:txBody>
          <a:bodyPr/>
          <a:lstStyle/>
          <a:p>
            <a:r>
              <a:rPr lang="en-US" dirty="0"/>
              <a:t>Student Introduction to </a:t>
            </a:r>
            <a:br>
              <a:rPr lang="en-US" dirty="0"/>
            </a:br>
            <a:r>
              <a:rPr lang="en-US" dirty="0"/>
              <a:t>Academic Integrity</a:t>
            </a:r>
          </a:p>
        </p:txBody>
      </p:sp>
      <p:sp>
        <p:nvSpPr>
          <p:cNvPr id="5" name="Content Placeholder 2">
            <a:extLst>
              <a:ext uri="{FF2B5EF4-FFF2-40B4-BE49-F238E27FC236}">
                <a16:creationId xmlns:a16="http://schemas.microsoft.com/office/drawing/2014/main" id="{073CAAE3-308B-4675-8A4C-662A2434267C}"/>
              </a:ext>
            </a:extLst>
          </p:cNvPr>
          <p:cNvSpPr txBox="1">
            <a:spLocks/>
          </p:cNvSpPr>
          <p:nvPr/>
        </p:nvSpPr>
        <p:spPr>
          <a:xfrm>
            <a:off x="505097" y="3429000"/>
            <a:ext cx="11181805" cy="102761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pPr marL="0" indent="0" algn="ctr">
              <a:buNone/>
            </a:pPr>
            <a:r>
              <a:rPr lang="en-US" sz="6000" dirty="0">
                <a:hlinkClick r:id="rId2"/>
              </a:rPr>
              <a:t>https://youtu.be/fV-6EHREX48</a:t>
            </a:r>
            <a:endParaRPr lang="en-US" sz="6000" dirty="0"/>
          </a:p>
        </p:txBody>
      </p:sp>
      <p:pic>
        <p:nvPicPr>
          <p:cNvPr id="3" name="Picture 2" descr="A black and white logo">
            <a:extLst>
              <a:ext uri="{FF2B5EF4-FFF2-40B4-BE49-F238E27FC236}">
                <a16:creationId xmlns:a16="http://schemas.microsoft.com/office/drawing/2014/main" id="{83C2D3CF-6284-C037-CFEC-3C947DDE7AE8}"/>
              </a:ext>
            </a:extLst>
          </p:cNvPr>
          <p:cNvPicPr>
            <a:picLocks noChangeAspect="1"/>
          </p:cNvPicPr>
          <p:nvPr/>
        </p:nvPicPr>
        <p:blipFill>
          <a:blip r:embed="rId3"/>
          <a:stretch>
            <a:fillRect/>
          </a:stretch>
        </p:blipFill>
        <p:spPr>
          <a:xfrm>
            <a:off x="10605247" y="5313424"/>
            <a:ext cx="1414837" cy="1414837"/>
          </a:xfrm>
          <a:prstGeom prst="rect">
            <a:avLst/>
          </a:prstGeom>
        </p:spPr>
      </p:pic>
    </p:spTree>
    <p:extLst>
      <p:ext uri="{BB962C8B-B14F-4D97-AF65-F5344CB8AC3E}">
        <p14:creationId xmlns:p14="http://schemas.microsoft.com/office/powerpoint/2010/main" val="3304310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46424-CF3B-EA00-B4CA-34D155CD5F0A}"/>
              </a:ext>
            </a:extLst>
          </p:cNvPr>
          <p:cNvSpPr>
            <a:spLocks noGrp="1"/>
          </p:cNvSpPr>
          <p:nvPr>
            <p:ph type="title"/>
          </p:nvPr>
        </p:nvSpPr>
        <p:spPr/>
        <p:txBody>
          <a:bodyPr/>
          <a:lstStyle/>
          <a:p>
            <a:r>
              <a:rPr lang="en-US" dirty="0"/>
              <a:t>Policy 216 Rule</a:t>
            </a:r>
          </a:p>
        </p:txBody>
      </p:sp>
      <p:sp>
        <p:nvSpPr>
          <p:cNvPr id="3" name="Content Placeholder 2">
            <a:extLst>
              <a:ext uri="{FF2B5EF4-FFF2-40B4-BE49-F238E27FC236}">
                <a16:creationId xmlns:a16="http://schemas.microsoft.com/office/drawing/2014/main" id="{39A855E0-4E59-131D-DC18-2AC680782E34}"/>
              </a:ext>
            </a:extLst>
          </p:cNvPr>
          <p:cNvSpPr>
            <a:spLocks noGrp="1"/>
          </p:cNvSpPr>
          <p:nvPr>
            <p:ph idx="1"/>
          </p:nvPr>
        </p:nvSpPr>
        <p:spPr>
          <a:xfrm>
            <a:off x="0" y="2603500"/>
            <a:ext cx="12192000" cy="3416300"/>
          </a:xfrm>
        </p:spPr>
        <p:txBody>
          <a:bodyPr>
            <a:normAutofit lnSpcReduction="10000"/>
          </a:bodyPr>
          <a:lstStyle/>
          <a:p>
            <a:pPr marL="0" indent="0" algn="ctr">
              <a:buNone/>
            </a:pPr>
            <a:r>
              <a:rPr lang="en-US" sz="4000" dirty="0">
                <a:solidFill>
                  <a:srgbClr val="B31166"/>
                </a:solidFill>
              </a:rPr>
              <a:t>Instructors cannot deduct points </a:t>
            </a:r>
          </a:p>
          <a:p>
            <a:pPr marL="0" indent="0" algn="ctr">
              <a:buNone/>
            </a:pPr>
            <a:r>
              <a:rPr lang="en-US" sz="4000" dirty="0">
                <a:solidFill>
                  <a:srgbClr val="B31166"/>
                </a:solidFill>
              </a:rPr>
              <a:t>for an academic integrity violation </a:t>
            </a:r>
          </a:p>
          <a:p>
            <a:pPr marL="0" indent="0" algn="ctr">
              <a:buNone/>
            </a:pPr>
            <a:r>
              <a:rPr lang="en-US" sz="4000" dirty="0">
                <a:solidFill>
                  <a:srgbClr val="B31166"/>
                </a:solidFill>
              </a:rPr>
              <a:t>unless they follow Policy 216 </a:t>
            </a:r>
          </a:p>
          <a:p>
            <a:pPr marL="0" indent="0" algn="ctr">
              <a:buNone/>
            </a:pPr>
            <a:r>
              <a:rPr lang="en-US" sz="4000" dirty="0">
                <a:solidFill>
                  <a:srgbClr val="B31166"/>
                </a:solidFill>
              </a:rPr>
              <a:t>and file an official</a:t>
            </a:r>
          </a:p>
          <a:p>
            <a:pPr marL="0" indent="0" algn="ctr">
              <a:buNone/>
            </a:pPr>
            <a:r>
              <a:rPr lang="en-US" sz="4000" dirty="0">
                <a:solidFill>
                  <a:srgbClr val="B31166"/>
                </a:solidFill>
              </a:rPr>
              <a:t>charging document.</a:t>
            </a:r>
          </a:p>
        </p:txBody>
      </p:sp>
      <p:pic>
        <p:nvPicPr>
          <p:cNvPr id="4" name="Picture 3" descr="A black and white logo">
            <a:extLst>
              <a:ext uri="{FF2B5EF4-FFF2-40B4-BE49-F238E27FC236}">
                <a16:creationId xmlns:a16="http://schemas.microsoft.com/office/drawing/2014/main" id="{89B6ABF6-B2C0-5AFA-5286-1C1F48E30E02}"/>
              </a:ext>
            </a:extLst>
          </p:cNvPr>
          <p:cNvPicPr>
            <a:picLocks noChangeAspect="1"/>
          </p:cNvPicPr>
          <p:nvPr/>
        </p:nvPicPr>
        <p:blipFill>
          <a:blip r:embed="rId2"/>
          <a:stretch>
            <a:fillRect/>
          </a:stretch>
        </p:blipFill>
        <p:spPr>
          <a:xfrm>
            <a:off x="10605247" y="5313424"/>
            <a:ext cx="1414837" cy="1414837"/>
          </a:xfrm>
          <a:prstGeom prst="rect">
            <a:avLst/>
          </a:prstGeom>
        </p:spPr>
      </p:pic>
    </p:spTree>
    <p:extLst>
      <p:ext uri="{BB962C8B-B14F-4D97-AF65-F5344CB8AC3E}">
        <p14:creationId xmlns:p14="http://schemas.microsoft.com/office/powerpoint/2010/main" val="4147622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9ED3F-0E59-446F-ACFD-190F803172F7}"/>
              </a:ext>
            </a:extLst>
          </p:cNvPr>
          <p:cNvSpPr>
            <a:spLocks noGrp="1"/>
          </p:cNvSpPr>
          <p:nvPr>
            <p:ph type="title"/>
          </p:nvPr>
        </p:nvSpPr>
        <p:spPr/>
        <p:txBody>
          <a:bodyPr/>
          <a:lstStyle/>
          <a:p>
            <a:r>
              <a:rPr lang="en-US" dirty="0"/>
              <a:t>Violation Examples (from Policy 216)</a:t>
            </a:r>
          </a:p>
        </p:txBody>
      </p:sp>
      <p:sp>
        <p:nvSpPr>
          <p:cNvPr id="3" name="Content Placeholder 2">
            <a:extLst>
              <a:ext uri="{FF2B5EF4-FFF2-40B4-BE49-F238E27FC236}">
                <a16:creationId xmlns:a16="http://schemas.microsoft.com/office/drawing/2014/main" id="{B7F88D52-F0E3-4E5F-83BA-41DFDDB0A6F6}"/>
              </a:ext>
            </a:extLst>
          </p:cNvPr>
          <p:cNvSpPr>
            <a:spLocks noGrp="1"/>
          </p:cNvSpPr>
          <p:nvPr>
            <p:ph idx="1"/>
          </p:nvPr>
        </p:nvSpPr>
        <p:spPr>
          <a:xfrm>
            <a:off x="495300" y="2406070"/>
            <a:ext cx="11201400" cy="3921991"/>
          </a:xfrm>
        </p:spPr>
        <p:txBody>
          <a:bodyPr>
            <a:noAutofit/>
          </a:bodyPr>
          <a:lstStyle/>
          <a:p>
            <a:r>
              <a:rPr lang="en-US" dirty="0"/>
              <a:t>Using prohibited sources/materials</a:t>
            </a:r>
          </a:p>
          <a:p>
            <a:r>
              <a:rPr lang="en-US" dirty="0"/>
              <a:t>Copying or attempting to copy from others</a:t>
            </a:r>
          </a:p>
          <a:p>
            <a:r>
              <a:rPr lang="en-US" dirty="0"/>
              <a:t>Sharing exam content or answers with other students</a:t>
            </a:r>
          </a:p>
          <a:p>
            <a:r>
              <a:rPr lang="en-US" dirty="0"/>
              <a:t>Taking an exam for someone else or having someone else take an exam for you</a:t>
            </a:r>
          </a:p>
          <a:p>
            <a:r>
              <a:rPr lang="en-US" dirty="0"/>
              <a:t>Obtaining a copy of an exam or assignment before the instructor distributes it</a:t>
            </a:r>
          </a:p>
          <a:p>
            <a:r>
              <a:rPr lang="en-US" dirty="0"/>
              <a:t>Reusing work from another class without prior approval of the current instructor</a:t>
            </a:r>
          </a:p>
          <a:p>
            <a:r>
              <a:rPr lang="en-US" dirty="0"/>
              <a:t>Collaborating with others without instructor approval</a:t>
            </a:r>
          </a:p>
          <a:p>
            <a:r>
              <a:rPr lang="en-US" dirty="0"/>
              <a:t>Using work that isn’t yours and claiming it as your own (plagiarism)</a:t>
            </a:r>
          </a:p>
          <a:p>
            <a:r>
              <a:rPr lang="en-US" dirty="0"/>
              <a:t>Submitting false, misleading, or altered information for an assignment or test</a:t>
            </a:r>
          </a:p>
          <a:p>
            <a:r>
              <a:rPr lang="en-US" dirty="0"/>
              <a:t>Allowing someone else to use your work</a:t>
            </a:r>
          </a:p>
        </p:txBody>
      </p:sp>
      <p:pic>
        <p:nvPicPr>
          <p:cNvPr id="4" name="Picture 3" descr="A black and white logo">
            <a:extLst>
              <a:ext uri="{FF2B5EF4-FFF2-40B4-BE49-F238E27FC236}">
                <a16:creationId xmlns:a16="http://schemas.microsoft.com/office/drawing/2014/main" id="{FEAF37CC-EB85-1E59-BADC-A1997B1AE4F5}"/>
              </a:ext>
            </a:extLst>
          </p:cNvPr>
          <p:cNvPicPr>
            <a:picLocks noChangeAspect="1"/>
          </p:cNvPicPr>
          <p:nvPr/>
        </p:nvPicPr>
        <p:blipFill>
          <a:blip r:embed="rId2"/>
          <a:stretch>
            <a:fillRect/>
          </a:stretch>
        </p:blipFill>
        <p:spPr>
          <a:xfrm>
            <a:off x="10605247" y="5313424"/>
            <a:ext cx="1414837" cy="1414837"/>
          </a:xfrm>
          <a:prstGeom prst="rect">
            <a:avLst/>
          </a:prstGeom>
        </p:spPr>
      </p:pic>
    </p:spTree>
    <p:extLst>
      <p:ext uri="{BB962C8B-B14F-4D97-AF65-F5344CB8AC3E}">
        <p14:creationId xmlns:p14="http://schemas.microsoft.com/office/powerpoint/2010/main" val="4052305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9ED3F-0E59-446F-ACFD-190F803172F7}"/>
              </a:ext>
            </a:extLst>
          </p:cNvPr>
          <p:cNvSpPr>
            <a:spLocks noGrp="1"/>
          </p:cNvSpPr>
          <p:nvPr>
            <p:ph type="title"/>
          </p:nvPr>
        </p:nvSpPr>
        <p:spPr/>
        <p:txBody>
          <a:bodyPr/>
          <a:lstStyle/>
          <a:p>
            <a:r>
              <a:rPr lang="en-US" dirty="0"/>
              <a:t>Class AI Statement</a:t>
            </a:r>
          </a:p>
        </p:txBody>
      </p:sp>
      <p:sp>
        <p:nvSpPr>
          <p:cNvPr id="3" name="Content Placeholder 2">
            <a:extLst>
              <a:ext uri="{FF2B5EF4-FFF2-40B4-BE49-F238E27FC236}">
                <a16:creationId xmlns:a16="http://schemas.microsoft.com/office/drawing/2014/main" id="{B7F88D52-F0E3-4E5F-83BA-41DFDDB0A6F6}"/>
              </a:ext>
            </a:extLst>
          </p:cNvPr>
          <p:cNvSpPr>
            <a:spLocks noGrp="1"/>
          </p:cNvSpPr>
          <p:nvPr>
            <p:ph idx="1"/>
          </p:nvPr>
        </p:nvSpPr>
        <p:spPr/>
        <p:txBody>
          <a:bodyPr>
            <a:normAutofit/>
          </a:bodyPr>
          <a:lstStyle/>
          <a:p>
            <a:pPr marL="0" indent="0">
              <a:buNone/>
            </a:pPr>
            <a:r>
              <a:rPr lang="en-US" sz="2800" i="1" dirty="0">
                <a:highlight>
                  <a:srgbClr val="FFFF00"/>
                </a:highlight>
              </a:rPr>
              <a:t>Replace this text with your AI statement from your syllabus to go over it with your students. </a:t>
            </a:r>
            <a:br>
              <a:rPr lang="en-US" sz="2800" i="1" dirty="0">
                <a:highlight>
                  <a:srgbClr val="FFFF00"/>
                </a:highlight>
              </a:rPr>
            </a:br>
            <a:endParaRPr lang="en-US" sz="2800" i="1" dirty="0">
              <a:highlight>
                <a:srgbClr val="FFFF00"/>
              </a:highlight>
            </a:endParaRPr>
          </a:p>
          <a:p>
            <a:pPr marL="0" indent="0">
              <a:buNone/>
            </a:pPr>
            <a:r>
              <a:rPr lang="en-US" sz="2800" i="1" dirty="0">
                <a:highlight>
                  <a:srgbClr val="FFFF00"/>
                </a:highlight>
              </a:rPr>
              <a:t>Sample AI statements are available at </a:t>
            </a:r>
            <a:r>
              <a:rPr lang="en-US" sz="2800" i="1" dirty="0">
                <a:highlight>
                  <a:srgbClr val="FFFF00"/>
                </a:highlight>
                <a:hlinkClick r:id="rId2"/>
              </a:rPr>
              <a:t>https://www.tntech.edu/handbooks/faculty/ai-syllabus-statements.php</a:t>
            </a:r>
            <a:r>
              <a:rPr lang="en-US" sz="2800" i="1" dirty="0"/>
              <a:t> </a:t>
            </a:r>
          </a:p>
        </p:txBody>
      </p:sp>
    </p:spTree>
    <p:extLst>
      <p:ext uri="{BB962C8B-B14F-4D97-AF65-F5344CB8AC3E}">
        <p14:creationId xmlns:p14="http://schemas.microsoft.com/office/powerpoint/2010/main" val="2041536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2A911-9DB6-4F56-941C-4F45CF4D1A01}"/>
              </a:ext>
            </a:extLst>
          </p:cNvPr>
          <p:cNvSpPr>
            <a:spLocks noGrp="1"/>
          </p:cNvSpPr>
          <p:nvPr>
            <p:ph type="title"/>
          </p:nvPr>
        </p:nvSpPr>
        <p:spPr/>
        <p:txBody>
          <a:bodyPr/>
          <a:lstStyle/>
          <a:p>
            <a:r>
              <a:rPr lang="en-US" dirty="0"/>
              <a:t>Rules for Assignments and Tests</a:t>
            </a:r>
          </a:p>
        </p:txBody>
      </p:sp>
      <p:graphicFrame>
        <p:nvGraphicFramePr>
          <p:cNvPr id="4" name="Content Placeholder 3">
            <a:extLst>
              <a:ext uri="{FF2B5EF4-FFF2-40B4-BE49-F238E27FC236}">
                <a16:creationId xmlns:a16="http://schemas.microsoft.com/office/drawing/2014/main" id="{100FA357-0DF9-4B2A-8E9F-BFA19EF82735}"/>
              </a:ext>
            </a:extLst>
          </p:cNvPr>
          <p:cNvGraphicFramePr>
            <a:graphicFrameLocks noGrp="1"/>
          </p:cNvGraphicFramePr>
          <p:nvPr>
            <p:ph idx="1"/>
            <p:extLst>
              <p:ext uri="{D42A27DB-BD31-4B8C-83A1-F6EECF244321}">
                <p14:modId xmlns:p14="http://schemas.microsoft.com/office/powerpoint/2010/main" val="2273405925"/>
              </p:ext>
            </p:extLst>
          </p:nvPr>
        </p:nvGraphicFramePr>
        <p:xfrm>
          <a:off x="1155700" y="2464159"/>
          <a:ext cx="9372963" cy="3942080"/>
        </p:xfrm>
        <a:graphic>
          <a:graphicData uri="http://schemas.openxmlformats.org/drawingml/2006/table">
            <a:tbl>
              <a:tblPr firstRow="1" bandRow="1">
                <a:tableStyleId>{5C22544A-7EE6-4342-B048-85BDC9FD1C3A}</a:tableStyleId>
              </a:tblPr>
              <a:tblGrid>
                <a:gridCol w="1853692">
                  <a:extLst>
                    <a:ext uri="{9D8B030D-6E8A-4147-A177-3AD203B41FA5}">
                      <a16:colId xmlns:a16="http://schemas.microsoft.com/office/drawing/2014/main" val="360260037"/>
                    </a:ext>
                  </a:extLst>
                </a:gridCol>
                <a:gridCol w="1853692">
                  <a:extLst>
                    <a:ext uri="{9D8B030D-6E8A-4147-A177-3AD203B41FA5}">
                      <a16:colId xmlns:a16="http://schemas.microsoft.com/office/drawing/2014/main" val="3663525573"/>
                    </a:ext>
                  </a:extLst>
                </a:gridCol>
                <a:gridCol w="1853692">
                  <a:extLst>
                    <a:ext uri="{9D8B030D-6E8A-4147-A177-3AD203B41FA5}">
                      <a16:colId xmlns:a16="http://schemas.microsoft.com/office/drawing/2014/main" val="3763856877"/>
                    </a:ext>
                  </a:extLst>
                </a:gridCol>
                <a:gridCol w="1853692">
                  <a:extLst>
                    <a:ext uri="{9D8B030D-6E8A-4147-A177-3AD203B41FA5}">
                      <a16:colId xmlns:a16="http://schemas.microsoft.com/office/drawing/2014/main" val="2296389297"/>
                    </a:ext>
                  </a:extLst>
                </a:gridCol>
                <a:gridCol w="1958195">
                  <a:extLst>
                    <a:ext uri="{9D8B030D-6E8A-4147-A177-3AD203B41FA5}">
                      <a16:colId xmlns:a16="http://schemas.microsoft.com/office/drawing/2014/main" val="3091988436"/>
                    </a:ext>
                  </a:extLst>
                </a:gridCol>
              </a:tblGrid>
              <a:tr h="370840">
                <a:tc>
                  <a:txBody>
                    <a:bodyPr/>
                    <a:lstStyle/>
                    <a:p>
                      <a:pPr algn="ctr"/>
                      <a:endParaRPr lang="en-US" dirty="0"/>
                    </a:p>
                  </a:txBody>
                  <a:tcPr/>
                </a:tc>
                <a:tc>
                  <a:txBody>
                    <a:bodyPr/>
                    <a:lstStyle/>
                    <a:p>
                      <a:pPr algn="ctr"/>
                      <a:r>
                        <a:rPr lang="en-US" dirty="0"/>
                        <a:t>Collaboration</a:t>
                      </a:r>
                    </a:p>
                  </a:txBody>
                  <a:tcPr/>
                </a:tc>
                <a:tc>
                  <a:txBody>
                    <a:bodyPr/>
                    <a:lstStyle/>
                    <a:p>
                      <a:pPr algn="ctr"/>
                      <a:r>
                        <a:rPr lang="en-US" dirty="0"/>
                        <a:t>GenAI</a:t>
                      </a:r>
                    </a:p>
                  </a:txBody>
                  <a:tcPr/>
                </a:tc>
                <a:tc>
                  <a:txBody>
                    <a:bodyPr/>
                    <a:lstStyle/>
                    <a:p>
                      <a:pPr algn="ctr"/>
                      <a:r>
                        <a:rPr lang="en-US" dirty="0"/>
                        <a:t>Using Previous Work</a:t>
                      </a:r>
                    </a:p>
                  </a:txBody>
                  <a:tcPr/>
                </a:tc>
                <a:tc>
                  <a:txBody>
                    <a:bodyPr/>
                    <a:lstStyle/>
                    <a:p>
                      <a:pPr algn="ctr"/>
                      <a:r>
                        <a:rPr lang="en-US" dirty="0"/>
                        <a:t>Using Notes/</a:t>
                      </a:r>
                      <a:br>
                        <a:rPr lang="en-US" dirty="0"/>
                      </a:br>
                      <a:r>
                        <a:rPr lang="en-US" dirty="0"/>
                        <a:t>Textbook</a:t>
                      </a:r>
                    </a:p>
                  </a:txBody>
                  <a:tcPr/>
                </a:tc>
                <a:extLst>
                  <a:ext uri="{0D108BD9-81ED-4DB2-BD59-A6C34878D82A}">
                    <a16:rowId xmlns:a16="http://schemas.microsoft.com/office/drawing/2014/main" val="1895688522"/>
                  </a:ext>
                </a:extLst>
              </a:tr>
              <a:tr h="370840">
                <a:tc>
                  <a:txBody>
                    <a:bodyPr/>
                    <a:lstStyle/>
                    <a:p>
                      <a:r>
                        <a:rPr lang="en-US" dirty="0">
                          <a:highlight>
                            <a:srgbClr val="FFFF00"/>
                          </a:highlight>
                        </a:rPr>
                        <a:t>Reflection paper</a:t>
                      </a:r>
                    </a:p>
                  </a:txBody>
                  <a:tcPr/>
                </a:tc>
                <a:tc>
                  <a:txBody>
                    <a:bodyPr/>
                    <a:lstStyle/>
                    <a:p>
                      <a:pPr algn="ctr"/>
                      <a:r>
                        <a:rPr lang="en-US" dirty="0">
                          <a:highlight>
                            <a:srgbClr val="FFFF00"/>
                          </a:highlight>
                        </a:rPr>
                        <a:t>No</a:t>
                      </a:r>
                    </a:p>
                  </a:txBody>
                  <a:tcPr anchor="ctr"/>
                </a:tc>
                <a:tc>
                  <a:txBody>
                    <a:bodyPr/>
                    <a:lstStyle/>
                    <a:p>
                      <a:pPr algn="ctr"/>
                      <a:r>
                        <a:rPr lang="en-US" dirty="0">
                          <a:highlight>
                            <a:srgbClr val="FFFF00"/>
                          </a:highlight>
                        </a:rPr>
                        <a:t>No</a:t>
                      </a:r>
                    </a:p>
                  </a:txBody>
                  <a:tcPr anchor="ctr"/>
                </a:tc>
                <a:tc>
                  <a:txBody>
                    <a:bodyPr/>
                    <a:lstStyle/>
                    <a:p>
                      <a:pPr algn="ctr"/>
                      <a:r>
                        <a:rPr lang="en-US" dirty="0">
                          <a:highlight>
                            <a:srgbClr val="FFFF00"/>
                          </a:highlight>
                        </a:rPr>
                        <a:t>No</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highlight>
                            <a:srgbClr val="FFFF00"/>
                          </a:highlight>
                        </a:rPr>
                        <a:t>Use notes and textbook</a:t>
                      </a:r>
                    </a:p>
                  </a:txBody>
                  <a:tcPr anchor="ctr"/>
                </a:tc>
                <a:extLst>
                  <a:ext uri="{0D108BD9-81ED-4DB2-BD59-A6C34878D82A}">
                    <a16:rowId xmlns:a16="http://schemas.microsoft.com/office/drawing/2014/main" val="4028692999"/>
                  </a:ext>
                </a:extLst>
              </a:tr>
              <a:tr h="370840">
                <a:tc>
                  <a:txBody>
                    <a:bodyPr/>
                    <a:lstStyle/>
                    <a:p>
                      <a:r>
                        <a:rPr lang="en-US" dirty="0">
                          <a:highlight>
                            <a:srgbClr val="FFFF00"/>
                          </a:highlight>
                        </a:rPr>
                        <a:t>Literature review paper</a:t>
                      </a:r>
                    </a:p>
                  </a:txBody>
                  <a:tcPr/>
                </a:tc>
                <a:tc>
                  <a:txBody>
                    <a:bodyPr/>
                    <a:lstStyle/>
                    <a:p>
                      <a:pPr algn="ctr"/>
                      <a:r>
                        <a:rPr lang="en-US" dirty="0">
                          <a:highlight>
                            <a:srgbClr val="FFFF00"/>
                          </a:highlight>
                        </a:rPr>
                        <a:t>No </a:t>
                      </a:r>
                    </a:p>
                  </a:txBody>
                  <a:tcPr anchor="ctr"/>
                </a:tc>
                <a:tc>
                  <a:txBody>
                    <a:bodyPr/>
                    <a:lstStyle/>
                    <a:p>
                      <a:pPr algn="ctr"/>
                      <a:r>
                        <a:rPr lang="en-US" dirty="0">
                          <a:highlight>
                            <a:srgbClr val="FFFF00"/>
                          </a:highlight>
                        </a:rPr>
                        <a:t>No</a:t>
                      </a:r>
                    </a:p>
                  </a:txBody>
                  <a:tcPr anchor="ctr"/>
                </a:tc>
                <a:tc>
                  <a:txBody>
                    <a:bodyPr/>
                    <a:lstStyle/>
                    <a:p>
                      <a:pPr algn="ctr"/>
                      <a:r>
                        <a:rPr lang="en-US" dirty="0">
                          <a:highlight>
                            <a:srgbClr val="FFFF00"/>
                          </a:highlight>
                        </a:rPr>
                        <a:t>No</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highlight>
                            <a:srgbClr val="FFFF00"/>
                          </a:highlight>
                        </a:rPr>
                        <a:t>Use notes and textbook</a:t>
                      </a:r>
                    </a:p>
                  </a:txBody>
                  <a:tcPr anchor="ctr"/>
                </a:tc>
                <a:extLst>
                  <a:ext uri="{0D108BD9-81ED-4DB2-BD59-A6C34878D82A}">
                    <a16:rowId xmlns:a16="http://schemas.microsoft.com/office/drawing/2014/main" val="3342832043"/>
                  </a:ext>
                </a:extLst>
              </a:tr>
              <a:tr h="370840">
                <a:tc>
                  <a:txBody>
                    <a:bodyPr/>
                    <a:lstStyle/>
                    <a:p>
                      <a:r>
                        <a:rPr lang="en-US" dirty="0">
                          <a:highlight>
                            <a:srgbClr val="FFFF00"/>
                          </a:highlight>
                        </a:rPr>
                        <a:t>All iLearn quizzes</a:t>
                      </a:r>
                    </a:p>
                  </a:txBody>
                  <a:tcPr/>
                </a:tc>
                <a:tc>
                  <a:txBody>
                    <a:bodyPr/>
                    <a:lstStyle/>
                    <a:p>
                      <a:pPr algn="ctr"/>
                      <a:r>
                        <a:rPr lang="en-US" dirty="0">
                          <a:highlight>
                            <a:srgbClr val="FFFF00"/>
                          </a:highlight>
                        </a:rPr>
                        <a:t>No </a:t>
                      </a:r>
                    </a:p>
                  </a:txBody>
                  <a:tcPr anchor="ctr"/>
                </a:tc>
                <a:tc>
                  <a:txBody>
                    <a:bodyPr/>
                    <a:lstStyle/>
                    <a:p>
                      <a:pPr algn="ctr"/>
                      <a:r>
                        <a:rPr lang="en-US" dirty="0">
                          <a:highlight>
                            <a:srgbClr val="FFFF00"/>
                          </a:highlight>
                        </a:rPr>
                        <a:t>No</a:t>
                      </a:r>
                    </a:p>
                  </a:txBody>
                  <a:tcPr anchor="ctr"/>
                </a:tc>
                <a:tc>
                  <a:txBody>
                    <a:bodyPr/>
                    <a:lstStyle/>
                    <a:p>
                      <a:pPr algn="ctr"/>
                      <a:r>
                        <a:rPr lang="en-US" dirty="0">
                          <a:highlight>
                            <a:srgbClr val="FFFF00"/>
                          </a:highlight>
                        </a:rPr>
                        <a:t>No</a:t>
                      </a:r>
                    </a:p>
                  </a:txBody>
                  <a:tcPr anchor="ctr"/>
                </a:tc>
                <a:tc>
                  <a:txBody>
                    <a:bodyPr/>
                    <a:lstStyle/>
                    <a:p>
                      <a:pPr algn="ctr"/>
                      <a:r>
                        <a:rPr lang="en-US" dirty="0">
                          <a:highlight>
                            <a:srgbClr val="FFFF00"/>
                          </a:highlight>
                        </a:rPr>
                        <a:t>Use notes and textbook</a:t>
                      </a:r>
                    </a:p>
                  </a:txBody>
                  <a:tcPr anchor="ctr"/>
                </a:tc>
                <a:extLst>
                  <a:ext uri="{0D108BD9-81ED-4DB2-BD59-A6C34878D82A}">
                    <a16:rowId xmlns:a16="http://schemas.microsoft.com/office/drawing/2014/main" val="3082456259"/>
                  </a:ext>
                </a:extLst>
              </a:tr>
              <a:tr h="370840">
                <a:tc>
                  <a:txBody>
                    <a:bodyPr/>
                    <a:lstStyle/>
                    <a:p>
                      <a:r>
                        <a:rPr lang="en-US" dirty="0">
                          <a:highlight>
                            <a:srgbClr val="FFFF00"/>
                          </a:highlight>
                        </a:rPr>
                        <a:t>Midterm</a:t>
                      </a:r>
                    </a:p>
                  </a:txBody>
                  <a:tcPr/>
                </a:tc>
                <a:tc>
                  <a:txBody>
                    <a:bodyPr/>
                    <a:lstStyle/>
                    <a:p>
                      <a:pPr algn="ctr"/>
                      <a:r>
                        <a:rPr lang="en-US" dirty="0">
                          <a:highlight>
                            <a:srgbClr val="FFFF00"/>
                          </a:highlight>
                        </a:rPr>
                        <a:t>No </a:t>
                      </a:r>
                    </a:p>
                  </a:txBody>
                  <a:tcPr anchor="ctr"/>
                </a:tc>
                <a:tc>
                  <a:txBody>
                    <a:bodyPr/>
                    <a:lstStyle/>
                    <a:p>
                      <a:pPr algn="ctr"/>
                      <a:r>
                        <a:rPr lang="en-US" dirty="0">
                          <a:highlight>
                            <a:srgbClr val="FFFF00"/>
                          </a:highlight>
                        </a:rPr>
                        <a:t>No</a:t>
                      </a:r>
                    </a:p>
                  </a:txBody>
                  <a:tcPr anchor="ctr"/>
                </a:tc>
                <a:tc>
                  <a:txBody>
                    <a:bodyPr/>
                    <a:lstStyle/>
                    <a:p>
                      <a:pPr algn="ctr"/>
                      <a:r>
                        <a:rPr lang="en-US" dirty="0">
                          <a:highlight>
                            <a:srgbClr val="FFFF00"/>
                          </a:highlight>
                        </a:rPr>
                        <a:t>No</a:t>
                      </a:r>
                    </a:p>
                  </a:txBody>
                  <a:tcPr anchor="ctr"/>
                </a:tc>
                <a:tc>
                  <a:txBody>
                    <a:bodyPr/>
                    <a:lstStyle/>
                    <a:p>
                      <a:pPr algn="ctr"/>
                      <a:r>
                        <a:rPr lang="en-US" dirty="0">
                          <a:highlight>
                            <a:srgbClr val="FFFF00"/>
                          </a:highlight>
                        </a:rPr>
                        <a:t>No</a:t>
                      </a:r>
                    </a:p>
                  </a:txBody>
                  <a:tcPr anchor="ctr"/>
                </a:tc>
                <a:extLst>
                  <a:ext uri="{0D108BD9-81ED-4DB2-BD59-A6C34878D82A}">
                    <a16:rowId xmlns:a16="http://schemas.microsoft.com/office/drawing/2014/main" val="365637589"/>
                  </a:ext>
                </a:extLst>
              </a:tr>
              <a:tr h="370840">
                <a:tc>
                  <a:txBody>
                    <a:bodyPr/>
                    <a:lstStyle/>
                    <a:p>
                      <a:r>
                        <a:rPr lang="en-US" dirty="0">
                          <a:highlight>
                            <a:srgbClr val="FFFF00"/>
                          </a:highlight>
                        </a:rPr>
                        <a:t>Final exam</a:t>
                      </a:r>
                    </a:p>
                  </a:txBody>
                  <a:tcPr/>
                </a:tc>
                <a:tc>
                  <a:txBody>
                    <a:bodyPr/>
                    <a:lstStyle/>
                    <a:p>
                      <a:pPr algn="ctr"/>
                      <a:r>
                        <a:rPr lang="en-US" dirty="0">
                          <a:highlight>
                            <a:srgbClr val="FFFF00"/>
                          </a:highlight>
                        </a:rPr>
                        <a:t>No</a:t>
                      </a:r>
                    </a:p>
                  </a:txBody>
                  <a:tcPr anchor="ctr"/>
                </a:tc>
                <a:tc>
                  <a:txBody>
                    <a:bodyPr/>
                    <a:lstStyle/>
                    <a:p>
                      <a:pPr algn="ctr"/>
                      <a:r>
                        <a:rPr lang="en-US" dirty="0">
                          <a:highlight>
                            <a:srgbClr val="FFFF00"/>
                          </a:highlight>
                        </a:rPr>
                        <a:t>No</a:t>
                      </a:r>
                    </a:p>
                  </a:txBody>
                  <a:tcPr anchor="ctr"/>
                </a:tc>
                <a:tc>
                  <a:txBody>
                    <a:bodyPr/>
                    <a:lstStyle/>
                    <a:p>
                      <a:pPr algn="ctr"/>
                      <a:r>
                        <a:rPr lang="en-US" dirty="0">
                          <a:highlight>
                            <a:srgbClr val="FFFF00"/>
                          </a:highlight>
                        </a:rPr>
                        <a:t>No</a:t>
                      </a:r>
                    </a:p>
                  </a:txBody>
                  <a:tcPr anchor="ctr"/>
                </a:tc>
                <a:tc>
                  <a:txBody>
                    <a:bodyPr/>
                    <a:lstStyle/>
                    <a:p>
                      <a:pPr algn="ctr"/>
                      <a:r>
                        <a:rPr lang="en-US" dirty="0">
                          <a:highlight>
                            <a:srgbClr val="FFFF00"/>
                          </a:highlight>
                        </a:rPr>
                        <a:t>No</a:t>
                      </a:r>
                    </a:p>
                  </a:txBody>
                  <a:tcPr anchor="ctr"/>
                </a:tc>
                <a:extLst>
                  <a:ext uri="{0D108BD9-81ED-4DB2-BD59-A6C34878D82A}">
                    <a16:rowId xmlns:a16="http://schemas.microsoft.com/office/drawing/2014/main" val="333028412"/>
                  </a:ext>
                </a:extLst>
              </a:tr>
              <a:tr h="370840">
                <a:tc>
                  <a:txBody>
                    <a:bodyPr/>
                    <a:lstStyle/>
                    <a:p>
                      <a:r>
                        <a:rPr lang="en-US" dirty="0">
                          <a:highlight>
                            <a:srgbClr val="FFFF00"/>
                          </a:highlight>
                        </a:rPr>
                        <a:t>Presentation</a:t>
                      </a:r>
                    </a:p>
                  </a:txBody>
                  <a:tcPr/>
                </a:tc>
                <a:tc>
                  <a:txBody>
                    <a:bodyPr/>
                    <a:lstStyle/>
                    <a:p>
                      <a:pPr algn="ctr"/>
                      <a:r>
                        <a:rPr lang="en-US" dirty="0">
                          <a:highlight>
                            <a:srgbClr val="FFFF00"/>
                          </a:highlight>
                        </a:rPr>
                        <a:t>Yes </a:t>
                      </a:r>
                    </a:p>
                  </a:txBody>
                  <a:tcPr anchor="ctr"/>
                </a:tc>
                <a:tc>
                  <a:txBody>
                    <a:bodyPr/>
                    <a:lstStyle/>
                    <a:p>
                      <a:pPr algn="ctr"/>
                      <a:r>
                        <a:rPr lang="en-US" dirty="0">
                          <a:highlight>
                            <a:srgbClr val="FFFF00"/>
                          </a:highlight>
                        </a:rPr>
                        <a:t>Only for images</a:t>
                      </a:r>
                    </a:p>
                  </a:txBody>
                  <a:tcPr anchor="ctr"/>
                </a:tc>
                <a:tc>
                  <a:txBody>
                    <a:bodyPr/>
                    <a:lstStyle/>
                    <a:p>
                      <a:pPr algn="ctr"/>
                      <a:r>
                        <a:rPr lang="en-US" dirty="0">
                          <a:highlight>
                            <a:srgbClr val="FFFF00"/>
                          </a:highlight>
                        </a:rPr>
                        <a:t>No</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highlight>
                            <a:srgbClr val="FFFF00"/>
                          </a:highlight>
                        </a:rPr>
                        <a:t>Use notes and textbook</a:t>
                      </a:r>
                    </a:p>
                  </a:txBody>
                  <a:tcPr anchor="ctr"/>
                </a:tc>
                <a:extLst>
                  <a:ext uri="{0D108BD9-81ED-4DB2-BD59-A6C34878D82A}">
                    <a16:rowId xmlns:a16="http://schemas.microsoft.com/office/drawing/2014/main" val="3862465260"/>
                  </a:ext>
                </a:extLst>
              </a:tr>
            </a:tbl>
          </a:graphicData>
        </a:graphic>
      </p:graphicFrame>
    </p:spTree>
    <p:extLst>
      <p:ext uri="{BB962C8B-B14F-4D97-AF65-F5344CB8AC3E}">
        <p14:creationId xmlns:p14="http://schemas.microsoft.com/office/powerpoint/2010/main" val="2257377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AC0CEB4-BFAC-4014-9B69-2CFFE0B783D9}">
  <ds:schemaRefs>
    <ds:schemaRef ds:uri="http://schemas.microsoft.com/office/2006/documentManagement/types"/>
    <ds:schemaRef ds:uri="http://schemas.microsoft.com/office/2006/metadata/properties"/>
    <ds:schemaRef ds:uri="http://www.w3.org/XML/1998/namespace"/>
    <ds:schemaRef ds:uri="http://purl.org/dc/elements/1.1/"/>
    <ds:schemaRef ds:uri="http://schemas.openxmlformats.org/package/2006/metadata/core-properties"/>
    <ds:schemaRef ds:uri="http://purl.org/dc/terms/"/>
    <ds:schemaRef ds:uri="http://purl.org/dc/dcmitype/"/>
    <ds:schemaRef ds:uri="http://schemas.microsoft.com/office/infopath/2007/PartnerControls"/>
    <ds:schemaRef ds:uri="16c05727-aa75-4e4a-9b5f-8a80a1165891"/>
    <ds:schemaRef ds:uri="71af3243-3dd4-4a8d-8c0d-dd76da1f02a5"/>
  </ds:schemaRefs>
</ds:datastoreItem>
</file>

<file path=customXml/itemProps2.xml><?xml version="1.0" encoding="utf-8"?>
<ds:datastoreItem xmlns:ds="http://schemas.openxmlformats.org/officeDocument/2006/customXml" ds:itemID="{5F666C14-7219-46F1-8169-9E45DA110AD7}">
  <ds:schemaRefs>
    <ds:schemaRef ds:uri="http://schemas.microsoft.com/sharepoint/v3/contenttype/forms"/>
  </ds:schemaRefs>
</ds:datastoreItem>
</file>

<file path=customXml/itemProps3.xml><?xml version="1.0" encoding="utf-8"?>
<ds:datastoreItem xmlns:ds="http://schemas.openxmlformats.org/officeDocument/2006/customXml" ds:itemID="{F44B8C88-7AFD-4F93-AF50-E36A0AADA3C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Ion Boardroom design</Template>
  <TotalTime>0</TotalTime>
  <Words>972</Words>
  <Application>Microsoft Office PowerPoint</Application>
  <PresentationFormat>Widescreen</PresentationFormat>
  <Paragraphs>119</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Century Gothic</vt:lpstr>
      <vt:lpstr>Wingdings 3</vt:lpstr>
      <vt:lpstr>Ion Boardroom</vt:lpstr>
      <vt:lpstr>PowerPoint Presentation</vt:lpstr>
      <vt:lpstr>PowerPoint Presentation</vt:lpstr>
      <vt:lpstr>PowerPoint Presentation</vt:lpstr>
      <vt:lpstr>Academic Integrity at  Tennessee Tech</vt:lpstr>
      <vt:lpstr>Student Introduction to  Academic Integrity</vt:lpstr>
      <vt:lpstr>Policy 216 Rule</vt:lpstr>
      <vt:lpstr>Violation Examples (from Policy 216)</vt:lpstr>
      <vt:lpstr>Class AI Statement</vt:lpstr>
      <vt:lpstr>Rules for Assignments and Tests</vt:lpstr>
      <vt:lpstr>Case Study #1</vt:lpstr>
      <vt:lpstr>Case Study #2</vt:lpstr>
      <vt:lpstr>Case Study #3</vt:lpstr>
      <vt:lpstr>Case Study #4</vt:lpstr>
      <vt:lpstr>Case Study #5</vt:lpstr>
      <vt:lpstr>Optional Assignments/Extra Credit</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Sharon Holderman</cp:lastModifiedBy>
  <cp:revision>2</cp:revision>
  <dcterms:created xsi:type="dcterms:W3CDTF">2025-05-21T16:13:22Z</dcterms:created>
  <dcterms:modified xsi:type="dcterms:W3CDTF">2025-07-18T20:31:38Z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