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306" r:id="rId5"/>
    <p:sldId id="309" r:id="rId6"/>
    <p:sldId id="313" r:id="rId7"/>
    <p:sldId id="315" r:id="rId8"/>
    <p:sldId id="307" r:id="rId9"/>
    <p:sldId id="298" r:id="rId10"/>
    <p:sldId id="314" r:id="rId11"/>
    <p:sldId id="257" r:id="rId12"/>
    <p:sldId id="258" r:id="rId13"/>
    <p:sldId id="308" r:id="rId14"/>
    <p:sldId id="310" r:id="rId15"/>
    <p:sldId id="311" r:id="rId16"/>
    <p:sldId id="312" r:id="rId17"/>
    <p:sldId id="272" r:id="rId18"/>
    <p:sldId id="262" r:id="rId19"/>
    <p:sldId id="299" r:id="rId20"/>
    <p:sldId id="264" r:id="rId21"/>
    <p:sldId id="301" r:id="rId22"/>
    <p:sldId id="302" r:id="rId23"/>
    <p:sldId id="300" r:id="rId24"/>
    <p:sldId id="303" r:id="rId25"/>
    <p:sldId id="304" r:id="rId26"/>
    <p:sldId id="270" r:id="rId27"/>
    <p:sldId id="269" r:id="rId28"/>
    <p:sldId id="27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9247"/>
  </p:normalViewPr>
  <p:slideViewPr>
    <p:cSldViewPr snapToGrid="0">
      <p:cViewPr varScale="1">
        <p:scale>
          <a:sx n="113" d="100"/>
          <a:sy n="113" d="100"/>
        </p:scale>
        <p:origin x="1040" y="16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14AA08-B91D-ED43-8D58-0B56CD9BF97D}" type="datetimeFigureOut">
              <a:rPr lang="en-US" smtClean="0"/>
              <a:t>2/13/25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251B19-F6CF-2E4C-8C55-95805878D67B}" type="slidenum">
              <a:rPr lang="en-US" smtClean="0"/>
              <a:t>‹#›</a:t>
            </a:fld>
            <a:endParaRPr lang="en-US"/>
          </a:p>
        </p:txBody>
      </p:sp>
    </p:spTree>
    <p:extLst>
      <p:ext uri="{BB962C8B-B14F-4D97-AF65-F5344CB8AC3E}">
        <p14:creationId xmlns:p14="http://schemas.microsoft.com/office/powerpoint/2010/main" val="3530494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agreement on “not going back.”</a:t>
            </a:r>
          </a:p>
        </p:txBody>
      </p:sp>
      <p:sp>
        <p:nvSpPr>
          <p:cNvPr id="4" name="Slide Number Placeholder 3"/>
          <p:cNvSpPr>
            <a:spLocks noGrp="1"/>
          </p:cNvSpPr>
          <p:nvPr>
            <p:ph type="sldNum" sz="quarter" idx="5"/>
          </p:nvPr>
        </p:nvSpPr>
        <p:spPr/>
        <p:txBody>
          <a:bodyPr/>
          <a:lstStyle/>
          <a:p>
            <a:fld id="{C8251B19-F6CF-2E4C-8C55-95805878D67B}" type="slidenum">
              <a:rPr lang="en-US" smtClean="0"/>
              <a:t>4</a:t>
            </a:fld>
            <a:endParaRPr lang="en-US"/>
          </a:p>
        </p:txBody>
      </p:sp>
    </p:spTree>
    <p:extLst>
      <p:ext uri="{BB962C8B-B14F-4D97-AF65-F5344CB8AC3E}">
        <p14:creationId xmlns:p14="http://schemas.microsoft.com/office/powerpoint/2010/main" val="2789971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251B19-F6CF-2E4C-8C55-95805878D67B}" type="slidenum">
              <a:rPr lang="en-US" smtClean="0"/>
              <a:t>6</a:t>
            </a:fld>
            <a:endParaRPr lang="en-US"/>
          </a:p>
        </p:txBody>
      </p:sp>
    </p:spTree>
    <p:extLst>
      <p:ext uri="{BB962C8B-B14F-4D97-AF65-F5344CB8AC3E}">
        <p14:creationId xmlns:p14="http://schemas.microsoft.com/office/powerpoint/2010/main" val="176809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alibri" panose="020F0502020204030204" pitchFamily="34" charset="0"/>
              </a:rPr>
              <a:t>I see our job as ensuring the breadth of Gen Ed is preserved and then allowing program faculty some flexibility to decide on areas of depth for their majors</a:t>
            </a:r>
          </a:p>
          <a:p>
            <a:endParaRPr lang="en-US" dirty="0"/>
          </a:p>
        </p:txBody>
      </p:sp>
      <p:sp>
        <p:nvSpPr>
          <p:cNvPr id="4" name="Slide Number Placeholder 3"/>
          <p:cNvSpPr>
            <a:spLocks noGrp="1"/>
          </p:cNvSpPr>
          <p:nvPr>
            <p:ph type="sldNum" sz="quarter" idx="5"/>
          </p:nvPr>
        </p:nvSpPr>
        <p:spPr/>
        <p:txBody>
          <a:bodyPr/>
          <a:lstStyle/>
          <a:p>
            <a:fld id="{C8251B19-F6CF-2E4C-8C55-95805878D67B}" type="slidenum">
              <a:rPr lang="en-US" smtClean="0"/>
              <a:t>10</a:t>
            </a:fld>
            <a:endParaRPr lang="en-US"/>
          </a:p>
        </p:txBody>
      </p:sp>
    </p:spTree>
    <p:extLst>
      <p:ext uri="{BB962C8B-B14F-4D97-AF65-F5344CB8AC3E}">
        <p14:creationId xmlns:p14="http://schemas.microsoft.com/office/powerpoint/2010/main" val="872069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change theory; negotiated consensus; etc.</a:t>
            </a:r>
          </a:p>
        </p:txBody>
      </p:sp>
      <p:sp>
        <p:nvSpPr>
          <p:cNvPr id="4" name="Slide Number Placeholder 3"/>
          <p:cNvSpPr>
            <a:spLocks noGrp="1"/>
          </p:cNvSpPr>
          <p:nvPr>
            <p:ph type="sldNum" sz="quarter" idx="5"/>
          </p:nvPr>
        </p:nvSpPr>
        <p:spPr/>
        <p:txBody>
          <a:bodyPr/>
          <a:lstStyle/>
          <a:p>
            <a:fld id="{C8251B19-F6CF-2E4C-8C55-95805878D67B}" type="slidenum">
              <a:rPr lang="en-US" smtClean="0"/>
              <a:t>13</a:t>
            </a:fld>
            <a:endParaRPr lang="en-US"/>
          </a:p>
        </p:txBody>
      </p:sp>
    </p:spTree>
    <p:extLst>
      <p:ext uri="{BB962C8B-B14F-4D97-AF65-F5344CB8AC3E}">
        <p14:creationId xmlns:p14="http://schemas.microsoft.com/office/powerpoint/2010/main" val="3639366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251B19-F6CF-2E4C-8C55-95805878D67B}" type="slidenum">
              <a:rPr lang="en-US" smtClean="0"/>
              <a:t>19</a:t>
            </a:fld>
            <a:endParaRPr lang="en-US"/>
          </a:p>
        </p:txBody>
      </p:sp>
    </p:spTree>
    <p:extLst>
      <p:ext uri="{BB962C8B-B14F-4D97-AF65-F5344CB8AC3E}">
        <p14:creationId xmlns:p14="http://schemas.microsoft.com/office/powerpoint/2010/main" val="2184096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AA30B-51F8-6B3B-74A7-23DD31193A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3C4145-C945-2837-E3D0-B2009688AA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8876D0-1E65-E8EC-D95A-1E14FB32F4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C2D1C3-338A-B468-7B9A-ADDB309FC473}"/>
              </a:ext>
            </a:extLst>
          </p:cNvPr>
          <p:cNvSpPr>
            <a:spLocks noGrp="1"/>
          </p:cNvSpPr>
          <p:nvPr>
            <p:ph type="sldNum" sz="quarter" idx="5"/>
          </p:nvPr>
        </p:nvSpPr>
        <p:spPr/>
        <p:txBody>
          <a:bodyPr/>
          <a:lstStyle/>
          <a:p>
            <a:fld id="{C8251B19-F6CF-2E4C-8C55-95805878D67B}" type="slidenum">
              <a:rPr lang="en-US" smtClean="0"/>
              <a:t>21</a:t>
            </a:fld>
            <a:endParaRPr lang="en-US"/>
          </a:p>
        </p:txBody>
      </p:sp>
    </p:spTree>
    <p:extLst>
      <p:ext uri="{BB962C8B-B14F-4D97-AF65-F5344CB8AC3E}">
        <p14:creationId xmlns:p14="http://schemas.microsoft.com/office/powerpoint/2010/main" val="233140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76CD1-E27E-49F3-B4AC-1F9A225944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2F9FCB-8354-4807-98B7-C7C4B2E952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3EFA12-8C3E-47D1-A9B8-0FB9A633C9AB}"/>
              </a:ext>
            </a:extLst>
          </p:cNvPr>
          <p:cNvSpPr>
            <a:spLocks noGrp="1"/>
          </p:cNvSpPr>
          <p:nvPr>
            <p:ph type="dt" sz="half" idx="10"/>
          </p:nvPr>
        </p:nvSpPr>
        <p:spPr/>
        <p:txBody>
          <a:bodyPr/>
          <a:lstStyle/>
          <a:p>
            <a:fld id="{9D71D8DB-D8D8-4945-A252-EB3B9683A261}" type="datetimeFigureOut">
              <a:rPr lang="en-US" smtClean="0"/>
              <a:t>2/13/25</a:t>
            </a:fld>
            <a:endParaRPr lang="en-US"/>
          </a:p>
        </p:txBody>
      </p:sp>
      <p:sp>
        <p:nvSpPr>
          <p:cNvPr id="5" name="Footer Placeholder 4">
            <a:extLst>
              <a:ext uri="{FF2B5EF4-FFF2-40B4-BE49-F238E27FC236}">
                <a16:creationId xmlns:a16="http://schemas.microsoft.com/office/drawing/2014/main" id="{DE15760C-BA12-4165-9B50-25E70AFDB2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CC5FBB-4C2C-431A-A698-508AF40B0B92}"/>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230094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C7AD5-58BE-412A-AB91-CA53A6B291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B11E87-05FF-444E-9EC7-8457DD829C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76BCDA-08A7-40B4-B4DF-E0CB5B41EF1D}"/>
              </a:ext>
            </a:extLst>
          </p:cNvPr>
          <p:cNvSpPr>
            <a:spLocks noGrp="1"/>
          </p:cNvSpPr>
          <p:nvPr>
            <p:ph type="dt" sz="half" idx="10"/>
          </p:nvPr>
        </p:nvSpPr>
        <p:spPr/>
        <p:txBody>
          <a:bodyPr/>
          <a:lstStyle/>
          <a:p>
            <a:fld id="{9D71D8DB-D8D8-4945-A252-EB3B9683A261}" type="datetimeFigureOut">
              <a:rPr lang="en-US" smtClean="0"/>
              <a:t>2/13/25</a:t>
            </a:fld>
            <a:endParaRPr lang="en-US"/>
          </a:p>
        </p:txBody>
      </p:sp>
      <p:sp>
        <p:nvSpPr>
          <p:cNvPr id="5" name="Footer Placeholder 4">
            <a:extLst>
              <a:ext uri="{FF2B5EF4-FFF2-40B4-BE49-F238E27FC236}">
                <a16:creationId xmlns:a16="http://schemas.microsoft.com/office/drawing/2014/main" id="{B0EBAA9F-A621-4DFA-926B-9A16D531B2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18C22F-008A-4DEA-BBC1-1AF7E9C717D8}"/>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800336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6AE03C-7365-4387-A024-7FF454D509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400156-9DCB-4C45-BE5A-7EF4498BA1F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B39B78-439E-4BEF-B233-11C572208B43}"/>
              </a:ext>
            </a:extLst>
          </p:cNvPr>
          <p:cNvSpPr>
            <a:spLocks noGrp="1"/>
          </p:cNvSpPr>
          <p:nvPr>
            <p:ph type="dt" sz="half" idx="10"/>
          </p:nvPr>
        </p:nvSpPr>
        <p:spPr/>
        <p:txBody>
          <a:bodyPr/>
          <a:lstStyle/>
          <a:p>
            <a:fld id="{9D71D8DB-D8D8-4945-A252-EB3B9683A261}" type="datetimeFigureOut">
              <a:rPr lang="en-US" smtClean="0"/>
              <a:t>2/13/25</a:t>
            </a:fld>
            <a:endParaRPr lang="en-US"/>
          </a:p>
        </p:txBody>
      </p:sp>
      <p:sp>
        <p:nvSpPr>
          <p:cNvPr id="5" name="Footer Placeholder 4">
            <a:extLst>
              <a:ext uri="{FF2B5EF4-FFF2-40B4-BE49-F238E27FC236}">
                <a16:creationId xmlns:a16="http://schemas.microsoft.com/office/drawing/2014/main" id="{FDB3E5B4-BC8F-4FAF-87F1-5A612724E0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B8746E-70AB-4E1C-AA69-12C919EBE33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704791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C2AD7-4F9C-4E79-B275-D94F8A774E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6ABC4-A3FF-4871-9DEC-0FE6FE4E0B9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C5E413-BE6A-4E90-AA50-63DD8482E5F4}"/>
              </a:ext>
            </a:extLst>
          </p:cNvPr>
          <p:cNvSpPr>
            <a:spLocks noGrp="1"/>
          </p:cNvSpPr>
          <p:nvPr>
            <p:ph type="dt" sz="half" idx="10"/>
          </p:nvPr>
        </p:nvSpPr>
        <p:spPr/>
        <p:txBody>
          <a:bodyPr/>
          <a:lstStyle/>
          <a:p>
            <a:fld id="{9D71D8DB-D8D8-4945-A252-EB3B9683A261}" type="datetimeFigureOut">
              <a:rPr lang="en-US" smtClean="0"/>
              <a:t>2/13/25</a:t>
            </a:fld>
            <a:endParaRPr lang="en-US"/>
          </a:p>
        </p:txBody>
      </p:sp>
      <p:sp>
        <p:nvSpPr>
          <p:cNvPr id="5" name="Footer Placeholder 4">
            <a:extLst>
              <a:ext uri="{FF2B5EF4-FFF2-40B4-BE49-F238E27FC236}">
                <a16:creationId xmlns:a16="http://schemas.microsoft.com/office/drawing/2014/main" id="{74AD54ED-F49C-4B4E-B19F-CD879793F7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A2DA95-4C5B-4EE7-A483-CB998FA20B67}"/>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68256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3D1BA-7C0A-437C-8FF5-A126C236CA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CBF771-FBBD-4468-BB7A-FC7EAA647D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49DD8E5-D786-4C65-8853-B72A6A09FD89}"/>
              </a:ext>
            </a:extLst>
          </p:cNvPr>
          <p:cNvSpPr>
            <a:spLocks noGrp="1"/>
          </p:cNvSpPr>
          <p:nvPr>
            <p:ph type="dt" sz="half" idx="10"/>
          </p:nvPr>
        </p:nvSpPr>
        <p:spPr/>
        <p:txBody>
          <a:bodyPr/>
          <a:lstStyle/>
          <a:p>
            <a:fld id="{9D71D8DB-D8D8-4945-A252-EB3B9683A261}" type="datetimeFigureOut">
              <a:rPr lang="en-US" smtClean="0"/>
              <a:t>2/13/25</a:t>
            </a:fld>
            <a:endParaRPr lang="en-US"/>
          </a:p>
        </p:txBody>
      </p:sp>
      <p:sp>
        <p:nvSpPr>
          <p:cNvPr id="5" name="Footer Placeholder 4">
            <a:extLst>
              <a:ext uri="{FF2B5EF4-FFF2-40B4-BE49-F238E27FC236}">
                <a16:creationId xmlns:a16="http://schemas.microsoft.com/office/drawing/2014/main" id="{5BF21F2E-1847-48C0-AD2D-0CF5894D99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D34FF3-4726-4BB6-8542-FA0C8BB917E3}"/>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703411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AB347-6862-4E62-9450-D13840C8CB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AE1442-49C2-4612-A682-D257CB995D5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798029D-3F70-4645-9FE6-DCDA7AB540B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9DAB45-FA8A-4446-95FC-D0B101CE8048}"/>
              </a:ext>
            </a:extLst>
          </p:cNvPr>
          <p:cNvSpPr>
            <a:spLocks noGrp="1"/>
          </p:cNvSpPr>
          <p:nvPr>
            <p:ph type="dt" sz="half" idx="10"/>
          </p:nvPr>
        </p:nvSpPr>
        <p:spPr/>
        <p:txBody>
          <a:bodyPr/>
          <a:lstStyle/>
          <a:p>
            <a:fld id="{9D71D8DB-D8D8-4945-A252-EB3B9683A261}" type="datetimeFigureOut">
              <a:rPr lang="en-US" smtClean="0"/>
              <a:t>2/13/25</a:t>
            </a:fld>
            <a:endParaRPr lang="en-US"/>
          </a:p>
        </p:txBody>
      </p:sp>
      <p:sp>
        <p:nvSpPr>
          <p:cNvPr id="6" name="Footer Placeholder 5">
            <a:extLst>
              <a:ext uri="{FF2B5EF4-FFF2-40B4-BE49-F238E27FC236}">
                <a16:creationId xmlns:a16="http://schemas.microsoft.com/office/drawing/2014/main" id="{6F5ACB6C-A7BF-4F6F-A1EA-5B768FF0C0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B9A0F7-8386-45D0-AC80-14FF5C0E991F}"/>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21002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3AA7E-AA4E-4316-ADD7-CA91540801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ECA924-55E6-4E66-AC3A-7869B0ABF2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70DFDB5-E369-4C6C-A311-EB88EFC5334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362C9B-8D7D-4F92-A497-D4FEC7D657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62C28B-DEBC-4094-A348-E1891B7598F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D8EF60-0E5B-40EB-9486-7F5F5A6B2A46}"/>
              </a:ext>
            </a:extLst>
          </p:cNvPr>
          <p:cNvSpPr>
            <a:spLocks noGrp="1"/>
          </p:cNvSpPr>
          <p:nvPr>
            <p:ph type="dt" sz="half" idx="10"/>
          </p:nvPr>
        </p:nvSpPr>
        <p:spPr/>
        <p:txBody>
          <a:bodyPr/>
          <a:lstStyle/>
          <a:p>
            <a:fld id="{9D71D8DB-D8D8-4945-A252-EB3B9683A261}" type="datetimeFigureOut">
              <a:rPr lang="en-US" smtClean="0"/>
              <a:t>2/13/25</a:t>
            </a:fld>
            <a:endParaRPr lang="en-US"/>
          </a:p>
        </p:txBody>
      </p:sp>
      <p:sp>
        <p:nvSpPr>
          <p:cNvPr id="8" name="Footer Placeholder 7">
            <a:extLst>
              <a:ext uri="{FF2B5EF4-FFF2-40B4-BE49-F238E27FC236}">
                <a16:creationId xmlns:a16="http://schemas.microsoft.com/office/drawing/2014/main" id="{5CB23CBA-C7FA-45CB-8F83-3ABBEA71FC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31D5CC-521F-44F8-A9DC-0E2B3B7409CE}"/>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878326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D811A-3739-444F-B94F-E094F9AC36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90AD21-3B80-47C8-8C6C-872C076730F3}"/>
              </a:ext>
            </a:extLst>
          </p:cNvPr>
          <p:cNvSpPr>
            <a:spLocks noGrp="1"/>
          </p:cNvSpPr>
          <p:nvPr>
            <p:ph type="dt" sz="half" idx="10"/>
          </p:nvPr>
        </p:nvSpPr>
        <p:spPr/>
        <p:txBody>
          <a:bodyPr/>
          <a:lstStyle/>
          <a:p>
            <a:fld id="{9D71D8DB-D8D8-4945-A252-EB3B9683A261}" type="datetimeFigureOut">
              <a:rPr lang="en-US" smtClean="0"/>
              <a:t>2/13/25</a:t>
            </a:fld>
            <a:endParaRPr lang="en-US"/>
          </a:p>
        </p:txBody>
      </p:sp>
      <p:sp>
        <p:nvSpPr>
          <p:cNvPr id="4" name="Footer Placeholder 3">
            <a:extLst>
              <a:ext uri="{FF2B5EF4-FFF2-40B4-BE49-F238E27FC236}">
                <a16:creationId xmlns:a16="http://schemas.microsoft.com/office/drawing/2014/main" id="{47E746B7-716F-4495-9674-135629ADC99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A082591-4A57-48D4-B4DB-6B6B67CE9CA0}"/>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21643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2B1F32-5AF7-4300-A27B-0660E867DACD}"/>
              </a:ext>
            </a:extLst>
          </p:cNvPr>
          <p:cNvSpPr>
            <a:spLocks noGrp="1"/>
          </p:cNvSpPr>
          <p:nvPr>
            <p:ph type="dt" sz="half" idx="10"/>
          </p:nvPr>
        </p:nvSpPr>
        <p:spPr/>
        <p:txBody>
          <a:bodyPr/>
          <a:lstStyle/>
          <a:p>
            <a:fld id="{9D71D8DB-D8D8-4945-A252-EB3B9683A261}" type="datetimeFigureOut">
              <a:rPr lang="en-US" smtClean="0"/>
              <a:t>2/13/25</a:t>
            </a:fld>
            <a:endParaRPr lang="en-US"/>
          </a:p>
        </p:txBody>
      </p:sp>
      <p:sp>
        <p:nvSpPr>
          <p:cNvPr id="3" name="Footer Placeholder 2">
            <a:extLst>
              <a:ext uri="{FF2B5EF4-FFF2-40B4-BE49-F238E27FC236}">
                <a16:creationId xmlns:a16="http://schemas.microsoft.com/office/drawing/2014/main" id="{2BC1D3D0-DAC0-4943-B513-3BB502ACA7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8A767CE-6C96-4664-875A-A7B0590FD45A}"/>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80500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3ED22-E935-4B05-9C02-2AB0D3EC69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43B8BA-A0D1-47E8-A2F8-BCFF340099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E994D5-6C2D-403A-92B8-6A2E7E30E6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0FFBBE6-40F2-4740-AC7A-7B441A0E604C}"/>
              </a:ext>
            </a:extLst>
          </p:cNvPr>
          <p:cNvSpPr>
            <a:spLocks noGrp="1"/>
          </p:cNvSpPr>
          <p:nvPr>
            <p:ph type="dt" sz="half" idx="10"/>
          </p:nvPr>
        </p:nvSpPr>
        <p:spPr/>
        <p:txBody>
          <a:bodyPr/>
          <a:lstStyle/>
          <a:p>
            <a:fld id="{9D71D8DB-D8D8-4945-A252-EB3B9683A261}" type="datetimeFigureOut">
              <a:rPr lang="en-US" smtClean="0"/>
              <a:t>2/13/25</a:t>
            </a:fld>
            <a:endParaRPr lang="en-US"/>
          </a:p>
        </p:txBody>
      </p:sp>
      <p:sp>
        <p:nvSpPr>
          <p:cNvPr id="6" name="Footer Placeholder 5">
            <a:extLst>
              <a:ext uri="{FF2B5EF4-FFF2-40B4-BE49-F238E27FC236}">
                <a16:creationId xmlns:a16="http://schemas.microsoft.com/office/drawing/2014/main" id="{4054820A-7674-4415-AB68-029EF8F1EC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9E98FB-FF85-48AF-8C65-42C14919C9F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81607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5B2B5-248F-4843-817B-10EB96B937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FEB79F-D06C-44D3-BB50-B644B7DC2A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9B7055-A440-43AC-BAC3-E8623B7432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8304C68-A283-4D22-99CA-52F1691B2BA0}"/>
              </a:ext>
            </a:extLst>
          </p:cNvPr>
          <p:cNvSpPr>
            <a:spLocks noGrp="1"/>
          </p:cNvSpPr>
          <p:nvPr>
            <p:ph type="dt" sz="half" idx="10"/>
          </p:nvPr>
        </p:nvSpPr>
        <p:spPr/>
        <p:txBody>
          <a:bodyPr/>
          <a:lstStyle/>
          <a:p>
            <a:fld id="{9D71D8DB-D8D8-4945-A252-EB3B9683A261}" type="datetimeFigureOut">
              <a:rPr lang="en-US" smtClean="0"/>
              <a:t>2/13/25</a:t>
            </a:fld>
            <a:endParaRPr lang="en-US"/>
          </a:p>
        </p:txBody>
      </p:sp>
      <p:sp>
        <p:nvSpPr>
          <p:cNvPr id="6" name="Footer Placeholder 5">
            <a:extLst>
              <a:ext uri="{FF2B5EF4-FFF2-40B4-BE49-F238E27FC236}">
                <a16:creationId xmlns:a16="http://schemas.microsoft.com/office/drawing/2014/main" id="{3D0675F6-B799-4CDC-9F6B-C3240E4F60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F70ED3-CF20-485D-A116-FE11A85072E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196815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945D1-1CCF-4D94-943A-9C393AA552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D6A011-0D5C-4D0D-9225-12B2D66EA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69C211-FF7A-41AB-9290-D54DEB634E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71D8DB-D8D8-4945-A252-EB3B9683A261}" type="datetimeFigureOut">
              <a:rPr lang="en-US" smtClean="0"/>
              <a:t>2/13/25</a:t>
            </a:fld>
            <a:endParaRPr lang="en-US"/>
          </a:p>
        </p:txBody>
      </p:sp>
      <p:sp>
        <p:nvSpPr>
          <p:cNvPr id="5" name="Footer Placeholder 4">
            <a:extLst>
              <a:ext uri="{FF2B5EF4-FFF2-40B4-BE49-F238E27FC236}">
                <a16:creationId xmlns:a16="http://schemas.microsoft.com/office/drawing/2014/main" id="{A83378AD-2121-4C80-9333-3864E4FD9F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1D1AF6C-19D5-4476-9893-5B49F1463D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1C4BAF-7FAF-452E-A149-063680055675}" type="slidenum">
              <a:rPr lang="en-US" smtClean="0"/>
              <a:t>‹#›</a:t>
            </a:fld>
            <a:endParaRPr lang="en-US"/>
          </a:p>
        </p:txBody>
      </p:sp>
    </p:spTree>
    <p:extLst>
      <p:ext uri="{BB962C8B-B14F-4D97-AF65-F5344CB8AC3E}">
        <p14:creationId xmlns:p14="http://schemas.microsoft.com/office/powerpoint/2010/main" val="3285200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gq7N2hmX9FI"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tntech.edu/calendar/"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0CDC-5B12-F921-F04F-67A8F3011FB4}"/>
              </a:ext>
            </a:extLst>
          </p:cNvPr>
          <p:cNvSpPr>
            <a:spLocks noGrp="1"/>
          </p:cNvSpPr>
          <p:nvPr>
            <p:ph type="title"/>
          </p:nvPr>
        </p:nvSpPr>
        <p:spPr/>
        <p:txBody>
          <a:bodyPr/>
          <a:lstStyle/>
          <a:p>
            <a:r>
              <a:rPr lang="en-US" b="1" dirty="0"/>
              <a:t>Agenda: Feb. 13</a:t>
            </a:r>
          </a:p>
        </p:txBody>
      </p:sp>
      <p:sp>
        <p:nvSpPr>
          <p:cNvPr id="3" name="Content Placeholder 2">
            <a:extLst>
              <a:ext uri="{FF2B5EF4-FFF2-40B4-BE49-F238E27FC236}">
                <a16:creationId xmlns:a16="http://schemas.microsoft.com/office/drawing/2014/main" id="{B069C60C-281B-00AF-92FD-B086EFEBACED}"/>
              </a:ext>
            </a:extLst>
          </p:cNvPr>
          <p:cNvSpPr>
            <a:spLocks noGrp="1"/>
          </p:cNvSpPr>
          <p:nvPr>
            <p:ph idx="1"/>
          </p:nvPr>
        </p:nvSpPr>
        <p:spPr/>
        <p:txBody>
          <a:bodyPr>
            <a:normAutofit lnSpcReduction="10000"/>
          </a:bodyPr>
          <a:lstStyle/>
          <a:p>
            <a:r>
              <a:rPr lang="en-US" dirty="0"/>
              <a:t>Working Timeline</a:t>
            </a:r>
          </a:p>
          <a:p>
            <a:r>
              <a:rPr lang="en-US" dirty="0"/>
              <a:t>Any changes to SLOs shared with subcommittees last week?</a:t>
            </a:r>
          </a:p>
          <a:p>
            <a:r>
              <a:rPr lang="en-US" dirty="0"/>
              <a:t>Foreign Language statement for Humanities &amp; Cultural Expression Category</a:t>
            </a:r>
          </a:p>
          <a:p>
            <a:r>
              <a:rPr lang="en-US" dirty="0"/>
              <a:t>Updates from Financial &amp; Digital Literacy Team</a:t>
            </a:r>
          </a:p>
          <a:p>
            <a:r>
              <a:rPr lang="en-US" dirty="0"/>
              <a:t>Committee Guiding Principles for discussing/evaluating proposals</a:t>
            </a:r>
          </a:p>
          <a:p>
            <a:r>
              <a:rPr lang="en-US" dirty="0"/>
              <a:t>The Literature requirement in Humanities &amp; Cultural Expression</a:t>
            </a:r>
          </a:p>
          <a:p>
            <a:r>
              <a:rPr lang="en-US" dirty="0"/>
              <a:t>Proposals we can eliminate?</a:t>
            </a:r>
          </a:p>
          <a:p>
            <a:r>
              <a:rPr lang="en-US" dirty="0"/>
              <a:t>Methods for selecting our final, recommended Proposal</a:t>
            </a:r>
          </a:p>
          <a:p>
            <a:pPr marL="0" indent="0">
              <a:buNone/>
            </a:pPr>
            <a:endParaRPr lang="en-US" dirty="0"/>
          </a:p>
        </p:txBody>
      </p:sp>
    </p:spTree>
    <p:extLst>
      <p:ext uri="{BB962C8B-B14F-4D97-AF65-F5344CB8AC3E}">
        <p14:creationId xmlns:p14="http://schemas.microsoft.com/office/powerpoint/2010/main" val="821238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CEEE8-4B60-605C-BD5A-E6197CBCA0B1}"/>
              </a:ext>
            </a:extLst>
          </p:cNvPr>
          <p:cNvSpPr>
            <a:spLocks noGrp="1"/>
          </p:cNvSpPr>
          <p:nvPr>
            <p:ph type="title"/>
          </p:nvPr>
        </p:nvSpPr>
        <p:spPr/>
        <p:txBody>
          <a:bodyPr/>
          <a:lstStyle/>
          <a:p>
            <a:r>
              <a:rPr lang="en-US" dirty="0"/>
              <a:t>Committee Guiding Principles</a:t>
            </a:r>
          </a:p>
        </p:txBody>
      </p:sp>
      <p:sp>
        <p:nvSpPr>
          <p:cNvPr id="3" name="Content Placeholder 2">
            <a:extLst>
              <a:ext uri="{FF2B5EF4-FFF2-40B4-BE49-F238E27FC236}">
                <a16:creationId xmlns:a16="http://schemas.microsoft.com/office/drawing/2014/main" id="{A4AA6AD1-3C72-5203-FEC8-9AAB400236DA}"/>
              </a:ext>
            </a:extLst>
          </p:cNvPr>
          <p:cNvSpPr>
            <a:spLocks noGrp="1"/>
          </p:cNvSpPr>
          <p:nvPr>
            <p:ph idx="1"/>
          </p:nvPr>
        </p:nvSpPr>
        <p:spPr>
          <a:xfrm>
            <a:off x="620889" y="1825625"/>
            <a:ext cx="10732911" cy="4351338"/>
          </a:xfrm>
        </p:spPr>
        <p:txBody>
          <a:bodyPr>
            <a:normAutofit/>
          </a:bodyPr>
          <a:lstStyle/>
          <a:p>
            <a:pPr marL="0" marR="0" algn="l">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Thoughtful (evidence-based) consideration of what should be required for </a:t>
            </a:r>
            <a:r>
              <a:rPr lang="en-US" sz="2400" b="0" i="0" u="sng" strike="noStrike" dirty="0">
                <a:solidFill>
                  <a:srgbClr val="000000"/>
                </a:solidFill>
                <a:effectLst/>
                <a:latin typeface="Calibri" panose="020F0502020204030204" pitchFamily="34" charset="0"/>
              </a:rPr>
              <a:t>all students in all majors</a:t>
            </a:r>
            <a:r>
              <a:rPr lang="en-US" sz="2400" b="0" i="0" u="none" strike="noStrike" dirty="0">
                <a:solidFill>
                  <a:srgbClr val="000000"/>
                </a:solidFill>
                <a:effectLst/>
                <a:latin typeface="Calibri" panose="020F0502020204030204" pitchFamily="34" charset="0"/>
              </a:rPr>
              <a:t> versus what could/should be optional for individual programs and/or students to choose</a:t>
            </a:r>
            <a:endParaRPr lang="en-US" sz="2400" b="0" i="0" u="none" strike="noStrike" dirty="0">
              <a:solidFill>
                <a:srgbClr val="000000"/>
              </a:solidFill>
              <a:effectLst/>
              <a:latin typeface="Aptos" panose="020B0004020202020204" pitchFamily="34" charset="0"/>
            </a:endParaRPr>
          </a:p>
          <a:p>
            <a:pPr marL="0" marR="0" algn="l">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Honoring the findings/recommendations of the vision committee’s year of effort and the voices (student and faculty) that contributed to those efforts </a:t>
            </a:r>
            <a:r>
              <a:rPr lang="en-US" sz="2000" b="0" i="0" u="none" strike="noStrike" dirty="0">
                <a:solidFill>
                  <a:srgbClr val="000000"/>
                </a:solidFill>
                <a:effectLst/>
                <a:latin typeface="Calibri" panose="020F0502020204030204" pitchFamily="34" charset="0"/>
              </a:rPr>
              <a:t>(One of the most resounding recommendations being the desire for more flexibility/options)</a:t>
            </a:r>
          </a:p>
          <a:p>
            <a:pPr marL="0" marR="0" algn="l">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Being mindful of th</a:t>
            </a:r>
            <a:r>
              <a:rPr lang="en-US" sz="2400" dirty="0">
                <a:solidFill>
                  <a:srgbClr val="000000"/>
                </a:solidFill>
                <a:latin typeface="Calibri" panose="020F0502020204030204" pitchFamily="34" charset="0"/>
              </a:rPr>
              <a:t>e TN Tech Strategic Plan and mission</a:t>
            </a:r>
            <a:endParaRPr lang="en-US" sz="2400" b="0" i="0" u="none" strike="noStrike" dirty="0">
              <a:solidFill>
                <a:srgbClr val="000000"/>
              </a:solidFill>
              <a:effectLst/>
              <a:latin typeface="Calibri" panose="020F0502020204030204" pitchFamily="34" charset="0"/>
            </a:endParaRPr>
          </a:p>
          <a:p>
            <a:pPr marL="0" marR="0" algn="l">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Being as equitable as possible when making room for the new “digital/financial” category (official name TBD)</a:t>
            </a:r>
          </a:p>
          <a:p>
            <a:pPr marL="0" marR="0" algn="l">
              <a:buFont typeface="Arial" panose="020B0604020202020204" pitchFamily="34" charset="0"/>
              <a:buChar char="•"/>
            </a:pPr>
            <a:r>
              <a:rPr lang="en-US" sz="2400" dirty="0">
                <a:solidFill>
                  <a:srgbClr val="000000"/>
                </a:solidFill>
                <a:latin typeface="Calibri" panose="020F0502020204030204" pitchFamily="34" charset="0"/>
              </a:rPr>
              <a:t>Respecting the expertise of program faculty to make decisions that are best for their majors</a:t>
            </a:r>
          </a:p>
        </p:txBody>
      </p:sp>
    </p:spTree>
    <p:extLst>
      <p:ext uri="{BB962C8B-B14F-4D97-AF65-F5344CB8AC3E}">
        <p14:creationId xmlns:p14="http://schemas.microsoft.com/office/powerpoint/2010/main" val="2327865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E1A6C-0AB8-9D54-F2BE-594A2166543F}"/>
              </a:ext>
            </a:extLst>
          </p:cNvPr>
          <p:cNvSpPr>
            <a:spLocks noGrp="1"/>
          </p:cNvSpPr>
          <p:nvPr>
            <p:ph type="title"/>
          </p:nvPr>
        </p:nvSpPr>
        <p:spPr/>
        <p:txBody>
          <a:bodyPr/>
          <a:lstStyle/>
          <a:p>
            <a:r>
              <a:rPr lang="en-US" dirty="0"/>
              <a:t>Literature Requirement </a:t>
            </a:r>
            <a:br>
              <a:rPr lang="en-US" dirty="0"/>
            </a:br>
            <a:r>
              <a:rPr lang="en-US" dirty="0"/>
              <a:t>(Humanities &amp; Cultural Expression)</a:t>
            </a:r>
          </a:p>
        </p:txBody>
      </p:sp>
      <p:sp>
        <p:nvSpPr>
          <p:cNvPr id="3" name="Content Placeholder 2">
            <a:extLst>
              <a:ext uri="{FF2B5EF4-FFF2-40B4-BE49-F238E27FC236}">
                <a16:creationId xmlns:a16="http://schemas.microsoft.com/office/drawing/2014/main" id="{270A1491-88BB-2F55-B6BA-201DF5CFEDEF}"/>
              </a:ext>
            </a:extLst>
          </p:cNvPr>
          <p:cNvSpPr>
            <a:spLocks noGrp="1"/>
          </p:cNvSpPr>
          <p:nvPr>
            <p:ph idx="1"/>
          </p:nvPr>
        </p:nvSpPr>
        <p:spPr>
          <a:xfrm>
            <a:off x="838200" y="2415821"/>
            <a:ext cx="10515600" cy="3761141"/>
          </a:xfrm>
        </p:spPr>
        <p:txBody>
          <a:bodyPr/>
          <a:lstStyle/>
          <a:p>
            <a:r>
              <a:rPr lang="en-US" dirty="0"/>
              <a:t>New SLO allowing for introductory foreign language courses</a:t>
            </a:r>
          </a:p>
          <a:p>
            <a:r>
              <a:rPr lang="en-US" dirty="0"/>
              <a:t>Requirement for literature</a:t>
            </a:r>
          </a:p>
          <a:p>
            <a:endParaRPr lang="en-US" dirty="0"/>
          </a:p>
          <a:p>
            <a:endParaRPr lang="en-US" dirty="0"/>
          </a:p>
          <a:p>
            <a:pPr marL="0" indent="0">
              <a:buNone/>
            </a:pPr>
            <a:r>
              <a:rPr lang="en-US" dirty="0"/>
              <a:t>No decision today. Need to prioritize next week.</a:t>
            </a:r>
          </a:p>
          <a:p>
            <a:pPr marL="0" indent="0">
              <a:buNone/>
            </a:pPr>
            <a:endParaRPr lang="en-US" dirty="0"/>
          </a:p>
        </p:txBody>
      </p:sp>
    </p:spTree>
    <p:extLst>
      <p:ext uri="{BB962C8B-B14F-4D97-AF65-F5344CB8AC3E}">
        <p14:creationId xmlns:p14="http://schemas.microsoft.com/office/powerpoint/2010/main" val="2456645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0B75C-9021-46BD-4B02-7218DA578F9C}"/>
              </a:ext>
            </a:extLst>
          </p:cNvPr>
          <p:cNvSpPr>
            <a:spLocks noGrp="1"/>
          </p:cNvSpPr>
          <p:nvPr>
            <p:ph type="title"/>
          </p:nvPr>
        </p:nvSpPr>
        <p:spPr/>
        <p:txBody>
          <a:bodyPr/>
          <a:lstStyle/>
          <a:p>
            <a:r>
              <a:rPr lang="en-US" dirty="0"/>
              <a:t>Discussion: Any Proposals to Eliminate?</a:t>
            </a:r>
          </a:p>
        </p:txBody>
      </p:sp>
      <p:sp>
        <p:nvSpPr>
          <p:cNvPr id="3" name="Content Placeholder 2">
            <a:extLst>
              <a:ext uri="{FF2B5EF4-FFF2-40B4-BE49-F238E27FC236}">
                <a16:creationId xmlns:a16="http://schemas.microsoft.com/office/drawing/2014/main" id="{171378CA-D825-7F7A-D803-6B578D3CF77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31416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B3E7-9A6E-666B-9E17-DD9A55F007D7}"/>
              </a:ext>
            </a:extLst>
          </p:cNvPr>
          <p:cNvSpPr>
            <a:spLocks noGrp="1"/>
          </p:cNvSpPr>
          <p:nvPr>
            <p:ph type="title"/>
          </p:nvPr>
        </p:nvSpPr>
        <p:spPr>
          <a:xfrm>
            <a:off x="530579" y="365125"/>
            <a:ext cx="11221154" cy="1325563"/>
          </a:xfrm>
        </p:spPr>
        <p:txBody>
          <a:bodyPr/>
          <a:lstStyle/>
          <a:p>
            <a:r>
              <a:rPr lang="en-US" dirty="0"/>
              <a:t>Methods for selecting our final recommendation</a:t>
            </a:r>
          </a:p>
        </p:txBody>
      </p:sp>
      <p:sp>
        <p:nvSpPr>
          <p:cNvPr id="3" name="Content Placeholder 2">
            <a:extLst>
              <a:ext uri="{FF2B5EF4-FFF2-40B4-BE49-F238E27FC236}">
                <a16:creationId xmlns:a16="http://schemas.microsoft.com/office/drawing/2014/main" id="{59FC15DF-D66A-491D-809E-8FF56FEFB9F9}"/>
              </a:ext>
            </a:extLst>
          </p:cNvPr>
          <p:cNvSpPr>
            <a:spLocks noGrp="1"/>
          </p:cNvSpPr>
          <p:nvPr>
            <p:ph idx="1"/>
          </p:nvPr>
        </p:nvSpPr>
        <p:spPr/>
        <p:txBody>
          <a:bodyPr/>
          <a:lstStyle/>
          <a:p>
            <a:r>
              <a:rPr lang="en-US" dirty="0"/>
              <a:t>Reasoning/Discussion</a:t>
            </a:r>
          </a:p>
          <a:p>
            <a:r>
              <a:rPr lang="en-US" dirty="0"/>
              <a:t>Parliamentary Procedure (6 options)</a:t>
            </a:r>
          </a:p>
          <a:p>
            <a:pPr lvl="1"/>
            <a:r>
              <a:rPr lang="en-US" dirty="0"/>
              <a:t>General Consent; Voice Vote; Show of Hands; Rising Vote; Roll Call; Ballot Vote</a:t>
            </a:r>
          </a:p>
          <a:p>
            <a:r>
              <a:rPr lang="en-US" dirty="0"/>
              <a:t>Ranked choice voting</a:t>
            </a:r>
          </a:p>
          <a:p>
            <a:pPr marL="457200" lvl="1" indent="0">
              <a:buNone/>
            </a:pPr>
            <a:r>
              <a:rPr lang="en-US" sz="2000" dirty="0"/>
              <a:t>(</a:t>
            </a:r>
            <a:r>
              <a:rPr lang="en-US" sz="2000" dirty="0">
                <a:hlinkClick r:id="rId3"/>
              </a:rPr>
              <a:t>https://www.youtube.com/watch?v=gq7N2hmX9FI</a:t>
            </a:r>
            <a:r>
              <a:rPr lang="en-US" sz="2000" dirty="0"/>
              <a:t>)</a:t>
            </a:r>
          </a:p>
          <a:p>
            <a:r>
              <a:rPr lang="en-US" dirty="0"/>
              <a:t>Others?</a:t>
            </a:r>
          </a:p>
        </p:txBody>
      </p:sp>
    </p:spTree>
    <p:extLst>
      <p:ext uri="{BB962C8B-B14F-4D97-AF65-F5344CB8AC3E}">
        <p14:creationId xmlns:p14="http://schemas.microsoft.com/office/powerpoint/2010/main" val="613125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8917C-DCB5-E467-FBCC-FA3870FBD04C}"/>
              </a:ext>
            </a:extLst>
          </p:cNvPr>
          <p:cNvSpPr>
            <a:spLocks noGrp="1"/>
          </p:cNvSpPr>
          <p:nvPr>
            <p:ph type="ctrTitle"/>
          </p:nvPr>
        </p:nvSpPr>
        <p:spPr/>
        <p:txBody>
          <a:bodyPr/>
          <a:lstStyle/>
          <a:p>
            <a:r>
              <a:rPr lang="en-US" dirty="0"/>
              <a:t>Quantitative Reasoning &amp; Analysis</a:t>
            </a:r>
          </a:p>
        </p:txBody>
      </p:sp>
      <p:sp>
        <p:nvSpPr>
          <p:cNvPr id="3" name="Subtitle 2">
            <a:extLst>
              <a:ext uri="{FF2B5EF4-FFF2-40B4-BE49-F238E27FC236}">
                <a16:creationId xmlns:a16="http://schemas.microsoft.com/office/drawing/2014/main" id="{99580938-DC83-42B8-A2D3-079E5B732FB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52789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D95EE-2A01-1E0C-14F5-BE5FF17403A0}"/>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97679072-B9FC-15A9-0600-70D7E79585A8}"/>
              </a:ext>
            </a:extLst>
          </p:cNvPr>
          <p:cNvSpPr>
            <a:spLocks noGrp="1"/>
          </p:cNvSpPr>
          <p:nvPr>
            <p:ph idx="1"/>
          </p:nvPr>
        </p:nvSpPr>
        <p:spPr>
          <a:xfrm>
            <a:off x="838200" y="1095154"/>
            <a:ext cx="10515600" cy="5397719"/>
          </a:xfrm>
        </p:spPr>
        <p:txBody>
          <a:bodyPr>
            <a:noAutofit/>
          </a:bodyPr>
          <a:lstStyle/>
          <a:p>
            <a:pPr marL="0" indent="0" fontAlgn="base">
              <a:spcAft>
                <a:spcPts val="800"/>
              </a:spcAft>
              <a:buNone/>
            </a:pPr>
            <a:r>
              <a:rPr lang="en-US" sz="1600" kern="100" dirty="0">
                <a:effectLst/>
                <a:latin typeface="Century Gothic" panose="020B0502020202020204" pitchFamily="34" charset="0"/>
                <a:ea typeface="Aptos" panose="020B0004020202020204" pitchFamily="34" charset="0"/>
                <a:cs typeface="Times New Roman (Body CS)"/>
              </a:rPr>
              <a:t>All courses in this category must meet 3 of the 5 student learning outcomes listed below. </a:t>
            </a:r>
            <a:endParaRPr lang="en-US" sz="1600" dirty="0">
              <a:effectLst/>
              <a:ea typeface="Times New Roman" panose="02020603050405020304" pitchFamily="18" charset="0"/>
            </a:endParaRP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Develop persistence in problem solving and skills in mathematics, computational reasoning, and/or statistical analysis.</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Use mathematical abstraction, computation, and/or logic to solve problems, check answers for reasonableness, and communicate reasoning and results. </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Interpret mathematical models or quantitative data from formulas, graphs, and/or tables and draw inferences from that information. </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Develop an informed skepticism about claims, an ability to judge the validity of arguments, and an understanding of the difference between correlation and causation.</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Understand statistical inference and demonstrate fundamental knowledge of methods for evaluating claims based on data.</a:t>
            </a:r>
          </a:p>
        </p:txBody>
      </p:sp>
    </p:spTree>
    <p:extLst>
      <p:ext uri="{BB962C8B-B14F-4D97-AF65-F5344CB8AC3E}">
        <p14:creationId xmlns:p14="http://schemas.microsoft.com/office/powerpoint/2010/main" val="998312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8D956-D58E-A711-1441-5AFC6597F5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AB478F-9B9C-A5F4-9C07-B81DA64BF878}"/>
              </a:ext>
            </a:extLst>
          </p:cNvPr>
          <p:cNvSpPr>
            <a:spLocks noGrp="1"/>
          </p:cNvSpPr>
          <p:nvPr>
            <p:ph type="ctrTitle"/>
          </p:nvPr>
        </p:nvSpPr>
        <p:spPr/>
        <p:txBody>
          <a:bodyPr/>
          <a:lstStyle/>
          <a:p>
            <a:r>
              <a:rPr lang="en-US" dirty="0"/>
              <a:t>Humanities &amp; Cultural Expression</a:t>
            </a:r>
          </a:p>
        </p:txBody>
      </p:sp>
      <p:sp>
        <p:nvSpPr>
          <p:cNvPr id="3" name="Subtitle 2">
            <a:extLst>
              <a:ext uri="{FF2B5EF4-FFF2-40B4-BE49-F238E27FC236}">
                <a16:creationId xmlns:a16="http://schemas.microsoft.com/office/drawing/2014/main" id="{D624CF92-C248-899D-D8E1-F000A2D8790F}"/>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6455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0B98A-8115-C025-B8A9-58B9010E1A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AE6DC-9C66-A325-2664-FC13186EE666}"/>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BD800794-CA45-BE18-45D1-1779E8674A22}"/>
              </a:ext>
            </a:extLst>
          </p:cNvPr>
          <p:cNvSpPr>
            <a:spLocks noGrp="1"/>
          </p:cNvSpPr>
          <p:nvPr>
            <p:ph idx="1"/>
          </p:nvPr>
        </p:nvSpPr>
        <p:spPr>
          <a:xfrm>
            <a:off x="838200" y="1095154"/>
            <a:ext cx="10515600" cy="5397719"/>
          </a:xfrm>
        </p:spPr>
        <p:txBody>
          <a:bodyPr>
            <a:normAutofit/>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4 of the 6 student learning outcomes listed below. </a:t>
            </a:r>
          </a:p>
          <a:p>
            <a:r>
              <a:rPr lang="en-US" sz="2400" kern="100" dirty="0">
                <a:effectLst/>
                <a:latin typeface="Century Gothic" panose="020B0502020202020204" pitchFamily="34" charset="0"/>
                <a:ea typeface="Aptos" panose="020B0004020202020204" pitchFamily="34" charset="0"/>
                <a:cs typeface="Times New Roman (Body CS)"/>
              </a:rPr>
              <a:t>Students will interpret forms of cultural expression within multiple historical, intellectual, and cultural contexts. </a:t>
            </a:r>
          </a:p>
          <a:p>
            <a:r>
              <a:rPr lang="en-US" sz="2400" kern="100" dirty="0">
                <a:effectLst/>
                <a:latin typeface="Century Gothic" panose="020B0502020202020204" pitchFamily="34" charset="0"/>
                <a:ea typeface="Aptos" panose="020B0004020202020204" pitchFamily="34" charset="0"/>
                <a:cs typeface="Times New Roman (Body CS)"/>
              </a:rPr>
              <a:t>Students will learn how cultural expression contributes to the development of self and society. </a:t>
            </a:r>
          </a:p>
          <a:p>
            <a:r>
              <a:rPr lang="en-US" sz="2400" kern="100" dirty="0">
                <a:effectLst/>
                <a:latin typeface="Century Gothic" panose="020B0502020202020204" pitchFamily="34" charset="0"/>
                <a:ea typeface="Aptos" panose="020B0004020202020204" pitchFamily="34" charset="0"/>
                <a:cs typeface="Times New Roman (Body CS)"/>
              </a:rPr>
              <a:t>Students will explore global/cultural/and-or linguistic variety and the diverse perspectives it represents.</a:t>
            </a:r>
          </a:p>
          <a:p>
            <a:r>
              <a:rPr lang="en-US" sz="2400" kern="100" dirty="0">
                <a:effectLst/>
                <a:latin typeface="Century Gothic" panose="020B0502020202020204" pitchFamily="34" charset="0"/>
                <a:ea typeface="Aptos" panose="020B0004020202020204" pitchFamily="34" charset="0"/>
                <a:cs typeface="Times New Roman (Body CS)"/>
              </a:rPr>
              <a:t>Students will apply critical and analytical methodologies of the Humanities and/or Fine Arts to interpret texts, media, and cultural artifacts.</a:t>
            </a:r>
          </a:p>
          <a:p>
            <a:r>
              <a:rPr lang="en-US" sz="2400" kern="100" dirty="0">
                <a:effectLst/>
                <a:latin typeface="Century Gothic" panose="020B0502020202020204" pitchFamily="34" charset="0"/>
                <a:ea typeface="Aptos" panose="020B0004020202020204" pitchFamily="34" charset="0"/>
                <a:cs typeface="Times New Roman (Body CS)"/>
              </a:rPr>
              <a:t>Students will frame a comparative context through which they can critically assess the ideas, forces, and values that have created the modern world.</a:t>
            </a:r>
          </a:p>
          <a:p>
            <a:r>
              <a:rPr lang="en-US" sz="2400" kern="100" dirty="0">
                <a:effectLst/>
                <a:latin typeface="Century Gothic" panose="020B0502020202020204" pitchFamily="34" charset="0"/>
                <a:ea typeface="Aptos" panose="020B0004020202020204" pitchFamily="34" charset="0"/>
                <a:cs typeface="Times New Roman (Body CS)"/>
              </a:rPr>
              <a:t>Students will communicate in more than one language.</a:t>
            </a:r>
          </a:p>
          <a:p>
            <a:pPr marL="0" marR="0" lvl="0" indent="0">
              <a:buNone/>
            </a:pPr>
            <a:endParaRPr lang="en-US" sz="1800" kern="100" dirty="0">
              <a:effectLst/>
              <a:latin typeface="Century Gothic" panose="020B0502020202020204" pitchFamily="34" charset="0"/>
              <a:ea typeface="Aptos" panose="020B0004020202020204" pitchFamily="34" charset="0"/>
              <a:cs typeface="Times New Roman (Body CS)"/>
            </a:endParaRPr>
          </a:p>
          <a:p>
            <a:endParaRPr lang="en-US" dirty="0"/>
          </a:p>
        </p:txBody>
      </p:sp>
    </p:spTree>
    <p:extLst>
      <p:ext uri="{BB962C8B-B14F-4D97-AF65-F5344CB8AC3E}">
        <p14:creationId xmlns:p14="http://schemas.microsoft.com/office/powerpoint/2010/main" val="951777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55470-81C4-5965-86AD-39F276BA3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0CCB6C-886F-F7F8-F2ED-AAAE44327E23}"/>
              </a:ext>
            </a:extLst>
          </p:cNvPr>
          <p:cNvSpPr>
            <a:spLocks noGrp="1"/>
          </p:cNvSpPr>
          <p:nvPr>
            <p:ph type="ctrTitle"/>
          </p:nvPr>
        </p:nvSpPr>
        <p:spPr/>
        <p:txBody>
          <a:bodyPr/>
          <a:lstStyle/>
          <a:p>
            <a:r>
              <a:rPr lang="en-US" dirty="0"/>
              <a:t>Historical Foundations</a:t>
            </a:r>
          </a:p>
        </p:txBody>
      </p:sp>
      <p:sp>
        <p:nvSpPr>
          <p:cNvPr id="3" name="Subtitle 2">
            <a:extLst>
              <a:ext uri="{FF2B5EF4-FFF2-40B4-BE49-F238E27FC236}">
                <a16:creationId xmlns:a16="http://schemas.microsoft.com/office/drawing/2014/main" id="{B09A70E7-8064-59DA-2AB5-BCAA7783752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48348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C41D7-7C06-4F84-3578-D2897A7F28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D60E93-9CB7-1639-5644-F3B635497E1F}"/>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462D08F3-37F8-5A65-B4A2-F0837844DA8C}"/>
              </a:ext>
            </a:extLst>
          </p:cNvPr>
          <p:cNvSpPr>
            <a:spLocks noGrp="1"/>
          </p:cNvSpPr>
          <p:nvPr>
            <p:ph idx="1"/>
          </p:nvPr>
        </p:nvSpPr>
        <p:spPr>
          <a:xfrm>
            <a:off x="838200" y="1095154"/>
            <a:ext cx="10515600" cy="5397719"/>
          </a:xfrm>
        </p:spPr>
        <p:txBody>
          <a:bodyPr>
            <a:normAutofit/>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4 of the 5 student learning outcomes listed below. </a:t>
            </a:r>
          </a:p>
          <a:p>
            <a:pPr marL="285750" indent="-285750">
              <a:buFont typeface="Arial" panose="020B0604020202020204" pitchFamily="34" charset="0"/>
              <a:buChar char="•"/>
            </a:pPr>
            <a:endParaRPr lang="en-US" sz="700" dirty="0"/>
          </a:p>
          <a:p>
            <a:pPr marL="285750" indent="-285750">
              <a:buFont typeface="Arial" panose="020B0604020202020204" pitchFamily="34" charset="0"/>
              <a:buChar char="•"/>
            </a:pPr>
            <a:r>
              <a:rPr lang="en-US" sz="2400" dirty="0"/>
              <a:t>Analyze historical facts and interpretations. </a:t>
            </a:r>
            <a:endParaRPr lang="en-US" sz="700" dirty="0"/>
          </a:p>
          <a:p>
            <a:pPr marL="285750" indent="-285750">
              <a:buFont typeface="Arial" panose="020B0604020202020204" pitchFamily="34" charset="0"/>
              <a:buChar char="•"/>
            </a:pPr>
            <a:r>
              <a:rPr lang="en-US" sz="2400" dirty="0"/>
              <a:t>Analyze and compare political, geographic, economic, social, cultural, religious, and intellectual institutions, structures, and processes across a range of historical periods and cultures.</a:t>
            </a:r>
            <a:endParaRPr lang="en-US" sz="700" dirty="0"/>
          </a:p>
          <a:p>
            <a:pPr marL="285750" indent="-285750">
              <a:buFont typeface="Arial" panose="020B0604020202020204" pitchFamily="34" charset="0"/>
              <a:buChar char="•"/>
            </a:pPr>
            <a:r>
              <a:rPr lang="en-US" sz="2400" dirty="0"/>
              <a:t>Recognize and articulate the diversity of human experience across a range of historical periods and the complexities of a global culture and society. </a:t>
            </a:r>
            <a:endParaRPr lang="en-US" sz="700" dirty="0"/>
          </a:p>
          <a:p>
            <a:pPr marL="285750" indent="-285750">
              <a:buFont typeface="Arial" panose="020B0604020202020204" pitchFamily="34" charset="0"/>
              <a:buChar char="•"/>
            </a:pPr>
            <a:r>
              <a:rPr lang="en-US" sz="2400" dirty="0"/>
              <a:t>Draw on historical perspective to evaluate contemporary problems/issues. </a:t>
            </a:r>
            <a:endParaRPr lang="en-US" sz="700" dirty="0"/>
          </a:p>
          <a:p>
            <a:pPr marL="285750" indent="-285750">
              <a:buFont typeface="Arial" panose="020B0604020202020204" pitchFamily="34" charset="0"/>
              <a:buChar char="•"/>
            </a:pPr>
            <a:r>
              <a:rPr lang="en-US" sz="2400" dirty="0"/>
              <a:t>Analyze the contributions of past cultures/societies to the contemporary world.</a:t>
            </a:r>
          </a:p>
        </p:txBody>
      </p:sp>
    </p:spTree>
    <p:extLst>
      <p:ext uri="{BB962C8B-B14F-4D97-AF65-F5344CB8AC3E}">
        <p14:creationId xmlns:p14="http://schemas.microsoft.com/office/powerpoint/2010/main" val="1110651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384C1-914F-F379-809F-695CD82784D4}"/>
              </a:ext>
            </a:extLst>
          </p:cNvPr>
          <p:cNvSpPr>
            <a:spLocks noGrp="1"/>
          </p:cNvSpPr>
          <p:nvPr>
            <p:ph type="title"/>
          </p:nvPr>
        </p:nvSpPr>
        <p:spPr/>
        <p:txBody>
          <a:bodyPr/>
          <a:lstStyle/>
          <a:p>
            <a:r>
              <a:rPr lang="en-US" dirty="0"/>
              <a:t>Timeline for Work</a:t>
            </a:r>
          </a:p>
        </p:txBody>
      </p:sp>
      <p:sp>
        <p:nvSpPr>
          <p:cNvPr id="3" name="Content Placeholder 2">
            <a:extLst>
              <a:ext uri="{FF2B5EF4-FFF2-40B4-BE49-F238E27FC236}">
                <a16:creationId xmlns:a16="http://schemas.microsoft.com/office/drawing/2014/main" id="{51BEE08C-D04F-141C-3575-8F432AB2A460}"/>
              </a:ext>
            </a:extLst>
          </p:cNvPr>
          <p:cNvSpPr>
            <a:spLocks noGrp="1"/>
          </p:cNvSpPr>
          <p:nvPr>
            <p:ph idx="1"/>
          </p:nvPr>
        </p:nvSpPr>
        <p:spPr/>
        <p:txBody>
          <a:bodyPr>
            <a:normAutofit fontScale="92500" lnSpcReduction="10000"/>
          </a:bodyPr>
          <a:lstStyle/>
          <a:p>
            <a:pPr marL="0" indent="0">
              <a:buNone/>
            </a:pPr>
            <a:r>
              <a:rPr lang="en-US" dirty="0">
                <a:hlinkClick r:id="rId2"/>
              </a:rPr>
              <a:t>https://www.tntech.edu/calendar/</a:t>
            </a:r>
            <a:endParaRPr lang="en-US" dirty="0"/>
          </a:p>
          <a:p>
            <a:r>
              <a:rPr lang="en-US" dirty="0"/>
              <a:t>Scheduled UCC Meetings</a:t>
            </a:r>
          </a:p>
          <a:p>
            <a:pPr lvl="1"/>
            <a:r>
              <a:rPr lang="en-US" dirty="0"/>
              <a:t>Feb 27 (must have in Course Dog by Feb. 19)</a:t>
            </a:r>
          </a:p>
          <a:p>
            <a:pPr lvl="1"/>
            <a:r>
              <a:rPr lang="en-US" dirty="0"/>
              <a:t>Apr 3 (must have in Course Dog by Mar. 20, but Spring Break, so Mar. 13)</a:t>
            </a:r>
          </a:p>
          <a:p>
            <a:r>
              <a:rPr lang="en-US" dirty="0"/>
              <a:t>Scheduled Academic Council Meetings</a:t>
            </a:r>
          </a:p>
          <a:p>
            <a:pPr lvl="1"/>
            <a:r>
              <a:rPr lang="en-US" dirty="0"/>
              <a:t>March 5 (must receive from UCC 7 working days prior: Feb. 24)</a:t>
            </a:r>
          </a:p>
          <a:p>
            <a:pPr lvl="1"/>
            <a:r>
              <a:rPr lang="en-US" dirty="0"/>
              <a:t>April 9 (must have by Mar. 31)</a:t>
            </a:r>
          </a:p>
          <a:p>
            <a:pPr marL="0" indent="0">
              <a:buNone/>
            </a:pPr>
            <a:endParaRPr lang="en-US" dirty="0"/>
          </a:p>
          <a:p>
            <a:pPr marL="0" indent="0">
              <a:buNone/>
            </a:pPr>
            <a:r>
              <a:rPr lang="en-US" dirty="0"/>
              <a:t>UCC can call special meeting on Mar. 27* (must have by Mar. 13)</a:t>
            </a:r>
          </a:p>
          <a:p>
            <a:pPr marL="457200" lvl="1" indent="0">
              <a:buNone/>
            </a:pPr>
            <a:r>
              <a:rPr lang="en-US" dirty="0"/>
              <a:t>*This assumes that Academic Council can vote on first read and/or that UCC’s decision is information item (not voting item)</a:t>
            </a:r>
          </a:p>
          <a:p>
            <a:pPr lvl="1"/>
            <a:endParaRPr lang="en-US" dirty="0"/>
          </a:p>
        </p:txBody>
      </p:sp>
    </p:spTree>
    <p:extLst>
      <p:ext uri="{BB962C8B-B14F-4D97-AF65-F5344CB8AC3E}">
        <p14:creationId xmlns:p14="http://schemas.microsoft.com/office/powerpoint/2010/main" val="3397606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B5F67-6C19-77BE-F39D-425FD87502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229197-D65D-9C2A-E244-22578CD88DEE}"/>
              </a:ext>
            </a:extLst>
          </p:cNvPr>
          <p:cNvSpPr>
            <a:spLocks noGrp="1"/>
          </p:cNvSpPr>
          <p:nvPr>
            <p:ph type="ctrTitle"/>
          </p:nvPr>
        </p:nvSpPr>
        <p:spPr/>
        <p:txBody>
          <a:bodyPr/>
          <a:lstStyle/>
          <a:p>
            <a:r>
              <a:rPr lang="en-US" dirty="0"/>
              <a:t>Social &amp; Behavioral Sciences</a:t>
            </a:r>
          </a:p>
        </p:txBody>
      </p:sp>
      <p:sp>
        <p:nvSpPr>
          <p:cNvPr id="3" name="Subtitle 2">
            <a:extLst>
              <a:ext uri="{FF2B5EF4-FFF2-40B4-BE49-F238E27FC236}">
                <a16:creationId xmlns:a16="http://schemas.microsoft.com/office/drawing/2014/main" id="{83326B77-10BB-B665-145B-9325534662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8255632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A552E-8465-B827-E97A-3275D55606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91F1EE-6609-A2B5-109B-550C384E43A9}"/>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8983BD60-2309-0C54-6388-5BF55BF228E8}"/>
              </a:ext>
            </a:extLst>
          </p:cNvPr>
          <p:cNvSpPr>
            <a:spLocks noGrp="1"/>
          </p:cNvSpPr>
          <p:nvPr>
            <p:ph idx="1"/>
          </p:nvPr>
        </p:nvSpPr>
        <p:spPr>
          <a:xfrm>
            <a:off x="838200" y="1095154"/>
            <a:ext cx="10515600" cy="5397719"/>
          </a:xfrm>
        </p:spPr>
        <p:txBody>
          <a:bodyPr>
            <a:normAutofit fontScale="85000" lnSpcReduction="20000"/>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4 of the 8 student learning outcomes listed below. </a:t>
            </a:r>
          </a:p>
          <a:p>
            <a:pPr marL="285750" indent="-285750">
              <a:buFont typeface="Arial" panose="020B0604020202020204" pitchFamily="34" charset="0"/>
              <a:buChar char="•"/>
            </a:pPr>
            <a:endParaRPr lang="en-US" sz="700" dirty="0"/>
          </a:p>
          <a:p>
            <a:pPr marL="285750" indent="-285750">
              <a:spcAft>
                <a:spcPts val="200"/>
              </a:spcAft>
              <a:buFont typeface="Arial" panose="020B0604020202020204" pitchFamily="34" charset="0"/>
              <a:buChar char="•"/>
            </a:pPr>
            <a:r>
              <a:rPr lang="en-US" sz="2400" dirty="0"/>
              <a:t>Recognize, describe, and explain social institutions, structures, and processes and the complexities of a global culture and diverse society. </a:t>
            </a:r>
          </a:p>
          <a:p>
            <a:pPr marL="285750" indent="-285750">
              <a:spcAft>
                <a:spcPts val="200"/>
              </a:spcAft>
              <a:buFont typeface="Arial" panose="020B0604020202020204" pitchFamily="34" charset="0"/>
              <a:buChar char="•"/>
            </a:pPr>
            <a:r>
              <a:rPr lang="en-US" sz="2400" dirty="0"/>
              <a:t>Think critically about how individuals are influenced by political, geographic, economic, cultural, and family institutions in their own and other diverse cultures and explain how one's own belief system may differ from others. </a:t>
            </a:r>
          </a:p>
          <a:p>
            <a:pPr marL="285750" indent="-285750">
              <a:spcAft>
                <a:spcPts val="200"/>
              </a:spcAft>
              <a:buFont typeface="Arial" panose="020B0604020202020204" pitchFamily="34" charset="0"/>
              <a:buChar char="•"/>
            </a:pPr>
            <a:r>
              <a:rPr lang="en-US" sz="2400" dirty="0"/>
              <a:t>Explore the relationship between the individual and society as it affects the personal behavior, social development, and quality of life of the individual, the family and the community. </a:t>
            </a:r>
          </a:p>
          <a:p>
            <a:pPr marL="285750" indent="-285750">
              <a:spcAft>
                <a:spcPts val="200"/>
              </a:spcAft>
              <a:buFont typeface="Arial" panose="020B0604020202020204" pitchFamily="34" charset="0"/>
              <a:buChar char="•"/>
            </a:pPr>
            <a:r>
              <a:rPr lang="en-US" sz="2400" dirty="0"/>
              <a:t>Examine the impact of behavioral and social scientific research on major contemporary issues and their disciplines' effects on individuals and society. </a:t>
            </a:r>
          </a:p>
          <a:p>
            <a:pPr marL="285750" indent="-285750">
              <a:spcAft>
                <a:spcPts val="200"/>
              </a:spcAft>
              <a:buFont typeface="Arial" panose="020B0604020202020204" pitchFamily="34" charset="0"/>
              <a:buChar char="•"/>
            </a:pPr>
            <a:r>
              <a:rPr lang="en-US" sz="2400" dirty="0"/>
              <a:t>Using the most appropriate principles, methods, and technologies, perceptively and objectively gather, analyze, and present social and behavioral science research data, draw logical conclusions, and apply those conclusions to one's life and society. </a:t>
            </a:r>
          </a:p>
          <a:p>
            <a:pPr marL="285750" indent="-285750">
              <a:spcAft>
                <a:spcPts val="200"/>
              </a:spcAft>
              <a:buFont typeface="Arial" panose="020B0604020202020204" pitchFamily="34" charset="0"/>
              <a:buChar char="•"/>
            </a:pPr>
            <a:r>
              <a:rPr lang="en-US" sz="2400" dirty="0"/>
              <a:t>Take ethical stands based on appropriate research in the social and behavioral sciences. </a:t>
            </a:r>
          </a:p>
          <a:p>
            <a:pPr marL="285750" indent="-285750">
              <a:spcAft>
                <a:spcPts val="200"/>
              </a:spcAft>
              <a:buFont typeface="Arial" panose="020B0604020202020204" pitchFamily="34" charset="0"/>
              <a:buChar char="•"/>
            </a:pPr>
            <a:r>
              <a:rPr lang="en-US" sz="2400" dirty="0"/>
              <a:t>Analyze and communicate the values and processes that are used to formulate theories regarding the social context of individual human behavior in the social and behavioral sciences.</a:t>
            </a:r>
          </a:p>
          <a:p>
            <a:pPr marL="285750" indent="-285750">
              <a:spcAft>
                <a:spcPts val="200"/>
              </a:spcAft>
            </a:pPr>
            <a:r>
              <a:rPr lang="en-US" sz="2400" dirty="0"/>
              <a:t>Students will demonstrate an understanding of the importance of civil discourse and participating as well-informed citizens in a diverse and global society.  </a:t>
            </a:r>
          </a:p>
        </p:txBody>
      </p:sp>
    </p:spTree>
    <p:extLst>
      <p:ext uri="{BB962C8B-B14F-4D97-AF65-F5344CB8AC3E}">
        <p14:creationId xmlns:p14="http://schemas.microsoft.com/office/powerpoint/2010/main" val="12790254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A8552-C6A0-1914-90FE-69A50A2D46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2AF032-5449-405C-5F87-326F99886B9C}"/>
              </a:ext>
            </a:extLst>
          </p:cNvPr>
          <p:cNvSpPr>
            <a:spLocks noGrp="1"/>
          </p:cNvSpPr>
          <p:nvPr>
            <p:ph type="ctrTitle"/>
          </p:nvPr>
        </p:nvSpPr>
        <p:spPr/>
        <p:txBody>
          <a:bodyPr/>
          <a:lstStyle/>
          <a:p>
            <a:r>
              <a:rPr lang="en-US" dirty="0"/>
              <a:t>Communication</a:t>
            </a:r>
          </a:p>
        </p:txBody>
      </p:sp>
      <p:sp>
        <p:nvSpPr>
          <p:cNvPr id="3" name="Subtitle 2">
            <a:extLst>
              <a:ext uri="{FF2B5EF4-FFF2-40B4-BE49-F238E27FC236}">
                <a16:creationId xmlns:a16="http://schemas.microsoft.com/office/drawing/2014/main" id="{F4B7E1BE-74F5-BB1A-FE05-848DFBF46C5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299609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E90F4-69C1-4A9D-4962-EC32F983F2CC}"/>
              </a:ext>
            </a:extLst>
          </p:cNvPr>
          <p:cNvSpPr>
            <a:spLocks noGrp="1"/>
          </p:cNvSpPr>
          <p:nvPr>
            <p:ph type="title"/>
          </p:nvPr>
        </p:nvSpPr>
        <p:spPr/>
        <p:txBody>
          <a:bodyPr/>
          <a:lstStyle/>
          <a:p>
            <a:pPr algn="ctr"/>
            <a:r>
              <a:rPr lang="en-US" sz="4400" dirty="0"/>
              <a:t>Student Learning Outcomes</a:t>
            </a:r>
            <a:endParaRPr lang="en-US" dirty="0"/>
          </a:p>
        </p:txBody>
      </p:sp>
      <p:sp>
        <p:nvSpPr>
          <p:cNvPr id="3" name="Content Placeholder 2">
            <a:extLst>
              <a:ext uri="{FF2B5EF4-FFF2-40B4-BE49-F238E27FC236}">
                <a16:creationId xmlns:a16="http://schemas.microsoft.com/office/drawing/2014/main" id="{688D97E0-4A90-B6DD-3986-B3C38DAE15C0}"/>
              </a:ext>
            </a:extLst>
          </p:cNvPr>
          <p:cNvSpPr>
            <a:spLocks noGrp="1"/>
          </p:cNvSpPr>
          <p:nvPr>
            <p:ph idx="1"/>
          </p:nvPr>
        </p:nvSpPr>
        <p:spPr>
          <a:xfrm>
            <a:off x="688622" y="1546578"/>
            <a:ext cx="11074400" cy="4946297"/>
          </a:xfrm>
        </p:spPr>
        <p:txBody>
          <a:bodyPr>
            <a:normAutofit/>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all 4 of the student learning outcomes listed below. </a:t>
            </a:r>
          </a:p>
          <a:p>
            <a:pPr marL="0" marR="0" indent="0">
              <a:buNone/>
            </a:pPr>
            <a:endParaRPr lang="en-US" sz="1900" kern="100" dirty="0">
              <a:effectLst/>
              <a:latin typeface="Century Gothic" panose="020B0502020202020204" pitchFamily="34" charset="0"/>
              <a:ea typeface="Aptos" panose="020B0004020202020204" pitchFamily="34" charset="0"/>
              <a:cs typeface="Times New Roman (Body CS)"/>
            </a:endParaRPr>
          </a:p>
          <a:p>
            <a:pPr marL="342900" indent="-342900" fontAlgn="base">
              <a:buFont typeface="+mj-lt"/>
              <a:buAutoNum type="arabicPeriod"/>
            </a:pPr>
            <a:r>
              <a:rPr lang="en-US" sz="2400" dirty="0">
                <a:cs typeface="Times New Roman" panose="02020603050405020304" pitchFamily="18" charset="0"/>
              </a:rPr>
              <a:t>Construct focused, well-reasoned arguments that reflect an awareness of situations, perspectives, purposes, and audiences. </a:t>
            </a:r>
          </a:p>
          <a:p>
            <a:pPr marL="342900" indent="-342900" fontAlgn="base">
              <a:buFont typeface="+mj-lt"/>
              <a:buAutoNum type="arabicPeriod"/>
            </a:pPr>
            <a:r>
              <a:rPr lang="en-US" sz="2400" dirty="0">
                <a:cs typeface="Times New Roman" panose="02020603050405020304" pitchFamily="18" charset="0"/>
              </a:rPr>
              <a:t>Use traditional and digital strategies to demonstrate effective communication skills (written, oral, visual) in relation to specific rhetorical tasks. </a:t>
            </a:r>
          </a:p>
          <a:p>
            <a:pPr marL="342900" indent="-342900" fontAlgn="base">
              <a:buFont typeface="+mj-lt"/>
              <a:buAutoNum type="arabicPeriod"/>
            </a:pPr>
            <a:r>
              <a:rPr lang="en-US" sz="2400" dirty="0">
                <a:cs typeface="Times New Roman" panose="02020603050405020304" pitchFamily="18" charset="0"/>
              </a:rPr>
              <a:t>Demonstrate the understanding that writing and/or speaking processes include planning, organizing, composing, revising, editing, and sharing through traditional and digital communication (written, oral, visual). </a:t>
            </a:r>
          </a:p>
          <a:p>
            <a:pPr marL="342900" indent="-342900" fontAlgn="base">
              <a:buFont typeface="+mj-lt"/>
              <a:buAutoNum type="arabicPeriod"/>
            </a:pPr>
            <a:r>
              <a:rPr lang="en-US" sz="2400" dirty="0">
                <a:cs typeface="Times New Roman" panose="02020603050405020304" pitchFamily="18" charset="0"/>
              </a:rPr>
              <a:t>Synthesize theoretical and practical knowledge to think critically, solve problems, make distinctions, make decisions, and communicate effectively with audiences. </a:t>
            </a:r>
          </a:p>
          <a:p>
            <a:pPr marL="0" indent="0">
              <a:buNone/>
            </a:pPr>
            <a:endParaRPr lang="en-US" dirty="0"/>
          </a:p>
        </p:txBody>
      </p:sp>
    </p:spTree>
    <p:extLst>
      <p:ext uri="{BB962C8B-B14F-4D97-AF65-F5344CB8AC3E}">
        <p14:creationId xmlns:p14="http://schemas.microsoft.com/office/powerpoint/2010/main" val="13612022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5E59-A7F5-6A63-3B70-4CFD09A541AE}"/>
              </a:ext>
            </a:extLst>
          </p:cNvPr>
          <p:cNvSpPr>
            <a:spLocks noGrp="1"/>
          </p:cNvSpPr>
          <p:nvPr>
            <p:ph type="ctrTitle"/>
          </p:nvPr>
        </p:nvSpPr>
        <p:spPr/>
        <p:txBody>
          <a:bodyPr/>
          <a:lstStyle/>
          <a:p>
            <a:r>
              <a:rPr lang="en-US" dirty="0"/>
              <a:t>Scientific Reasoning</a:t>
            </a:r>
          </a:p>
        </p:txBody>
      </p:sp>
      <p:sp>
        <p:nvSpPr>
          <p:cNvPr id="3" name="Subtitle 2">
            <a:extLst>
              <a:ext uri="{FF2B5EF4-FFF2-40B4-BE49-F238E27FC236}">
                <a16:creationId xmlns:a16="http://schemas.microsoft.com/office/drawing/2014/main" id="{55C29538-8C12-3006-25F0-9EDDCA3F2D5C}"/>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682364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B48E3-A605-F3E7-5CCF-FF115DC00175}"/>
              </a:ext>
            </a:extLst>
          </p:cNvPr>
          <p:cNvSpPr>
            <a:spLocks noGrp="1"/>
          </p:cNvSpPr>
          <p:nvPr>
            <p:ph type="title"/>
          </p:nvPr>
        </p:nvSpPr>
        <p:spPr>
          <a:xfrm>
            <a:off x="663191" y="365125"/>
            <a:ext cx="10690609" cy="1325563"/>
          </a:xfrm>
        </p:spPr>
        <p:txBody>
          <a:bodyPr/>
          <a:lstStyle/>
          <a:p>
            <a:pPr algn="ctr"/>
            <a:r>
              <a:rPr lang="en-US" sz="4400" dirty="0"/>
              <a:t>Student Learning Outcomes</a:t>
            </a:r>
            <a:endParaRPr lang="en-US" dirty="0"/>
          </a:p>
        </p:txBody>
      </p:sp>
      <p:sp>
        <p:nvSpPr>
          <p:cNvPr id="3" name="Content Placeholder 2">
            <a:extLst>
              <a:ext uri="{FF2B5EF4-FFF2-40B4-BE49-F238E27FC236}">
                <a16:creationId xmlns:a16="http://schemas.microsoft.com/office/drawing/2014/main" id="{80DB4E9E-1E77-F8CE-208F-82315BA07D26}"/>
              </a:ext>
            </a:extLst>
          </p:cNvPr>
          <p:cNvSpPr>
            <a:spLocks noGrp="1"/>
          </p:cNvSpPr>
          <p:nvPr>
            <p:ph idx="1"/>
          </p:nvPr>
        </p:nvSpPr>
        <p:spPr>
          <a:xfrm>
            <a:off x="838200" y="1557868"/>
            <a:ext cx="10515600" cy="4842932"/>
          </a:xfrm>
        </p:spPr>
        <p:txBody>
          <a:bodyPr>
            <a:normAutofit fontScale="92500" lnSpcReduction="10000"/>
          </a:bodyPr>
          <a:lstStyle/>
          <a:p>
            <a:pPr marL="0" marR="0" indent="0">
              <a:buNone/>
            </a:pPr>
            <a:r>
              <a:rPr lang="en-US" sz="1900" kern="100" dirty="0">
                <a:effectLst/>
                <a:latin typeface="Century Gothic" panose="020B0502020202020204" pitchFamily="34" charset="0"/>
                <a:ea typeface="Aptos" panose="020B0004020202020204" pitchFamily="34" charset="0"/>
                <a:cs typeface="Times New Roman (Body CS)"/>
              </a:rPr>
              <a:t>All courses in this category must meet all 5 of the student learning outcomes listed below. </a:t>
            </a:r>
          </a:p>
          <a:p>
            <a:pPr marL="0" marR="0" indent="0">
              <a:buNone/>
            </a:pPr>
            <a:endParaRPr lang="en-US" sz="2400" kern="100" dirty="0">
              <a:effectLst/>
              <a:latin typeface="Century Gothic" panose="020B0502020202020204" pitchFamily="34" charset="0"/>
              <a:ea typeface="Aptos" panose="020B0004020202020204" pitchFamily="34" charset="0"/>
              <a:cs typeface="Times New Roman (Body CS)"/>
            </a:endParaRPr>
          </a:p>
          <a:p>
            <a:pPr marL="342900" indent="-342900" algn="l">
              <a:buFont typeface="+mj-lt"/>
              <a:buAutoNum type="arabicPeriod"/>
            </a:pPr>
            <a:r>
              <a:rPr lang="en-US" sz="2300" b="0" i="0" dirty="0">
                <a:effectLst/>
                <a:cs typeface="Times New Roman" panose="02020603050405020304" pitchFamily="18" charset="0"/>
              </a:rPr>
              <a:t>Formulate an evidence-based and testable scientific hypothesis about a natural phenomenon or system, conduct a controlled experimental investigation to address a scientific hypothesis, collect and analyze data, and interpret the results in context.</a:t>
            </a:r>
          </a:p>
          <a:p>
            <a:pPr marL="342900" indent="-342900" algn="l">
              <a:buFont typeface="+mj-lt"/>
              <a:buAutoNum type="arabicPeriod"/>
            </a:pPr>
            <a:r>
              <a:rPr lang="en-US" sz="2300" b="0" i="0" dirty="0">
                <a:effectLst/>
                <a:cs typeface="Times New Roman" panose="02020603050405020304" pitchFamily="18" charset="0"/>
              </a:rPr>
              <a:t>Use established scientific ideas and language to construct a well-reasoned explanation for why a phenomenon occurred as it did, or to predict the outcome of a future investigation.</a:t>
            </a:r>
          </a:p>
          <a:p>
            <a:pPr marL="342900" indent="-342900" algn="l">
              <a:buFont typeface="+mj-lt"/>
              <a:buAutoNum type="arabicPeriod"/>
            </a:pPr>
            <a:r>
              <a:rPr lang="en-US" sz="2300" b="0" i="0" dirty="0">
                <a:effectLst/>
                <a:cs typeface="Times New Roman" panose="02020603050405020304" pitchFamily="18" charset="0"/>
              </a:rPr>
              <a:t>Communicate scientific ideas in a variety of formats; depending on context these could be oral, written, diagrammatic, physical model, or algebraic.</a:t>
            </a:r>
          </a:p>
          <a:p>
            <a:pPr marL="342900" indent="-342900" algn="l">
              <a:buFont typeface="+mj-lt"/>
              <a:buAutoNum type="arabicPeriod"/>
            </a:pPr>
            <a:r>
              <a:rPr lang="en-US" sz="2300" b="0" i="0" dirty="0">
                <a:effectLst/>
                <a:cs typeface="Times New Roman" panose="02020603050405020304" pitchFamily="18" charset="0"/>
              </a:rPr>
              <a:t>Analyze and discuss the impact of scientific discovery on human thought and behavior and understand that the scientific process is a human endeavor that has inherent uncertainty that can be quantified.</a:t>
            </a:r>
          </a:p>
          <a:p>
            <a:pPr marL="342900" indent="-342900" algn="l">
              <a:buFont typeface="+mj-lt"/>
              <a:buAutoNum type="arabicPeriod"/>
            </a:pPr>
            <a:r>
              <a:rPr lang="en-US" sz="2300" b="0" i="0" dirty="0">
                <a:effectLst/>
                <a:cs typeface="Times New Roman" panose="02020603050405020304" pitchFamily="18" charset="0"/>
              </a:rPr>
              <a:t>Apply unifying principles of science and the scientific method to problems or issues of a scientific nature and contrast them to non-scientific explanations.</a:t>
            </a:r>
          </a:p>
        </p:txBody>
      </p:sp>
    </p:spTree>
    <p:extLst>
      <p:ext uri="{BB962C8B-B14F-4D97-AF65-F5344CB8AC3E}">
        <p14:creationId xmlns:p14="http://schemas.microsoft.com/office/powerpoint/2010/main" val="4120447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AE691-A018-1BA8-0672-8C456BA3B6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B960D1-9F05-5459-5078-CF92C69A2C3E}"/>
              </a:ext>
            </a:extLst>
          </p:cNvPr>
          <p:cNvSpPr>
            <a:spLocks noGrp="1"/>
          </p:cNvSpPr>
          <p:nvPr>
            <p:ph type="title"/>
          </p:nvPr>
        </p:nvSpPr>
        <p:spPr/>
        <p:txBody>
          <a:bodyPr/>
          <a:lstStyle/>
          <a:p>
            <a:r>
              <a:rPr lang="en-US" dirty="0"/>
              <a:t>Timeline for Work</a:t>
            </a:r>
          </a:p>
        </p:txBody>
      </p:sp>
      <p:sp>
        <p:nvSpPr>
          <p:cNvPr id="3" name="Content Placeholder 2">
            <a:extLst>
              <a:ext uri="{FF2B5EF4-FFF2-40B4-BE49-F238E27FC236}">
                <a16:creationId xmlns:a16="http://schemas.microsoft.com/office/drawing/2014/main" id="{EDF8B684-CFAF-B0A3-7D27-AAB4FBAF24B5}"/>
              </a:ext>
            </a:extLst>
          </p:cNvPr>
          <p:cNvSpPr>
            <a:spLocks noGrp="1"/>
          </p:cNvSpPr>
          <p:nvPr>
            <p:ph idx="1"/>
          </p:nvPr>
        </p:nvSpPr>
        <p:spPr/>
        <p:txBody>
          <a:bodyPr>
            <a:normAutofit/>
          </a:bodyPr>
          <a:lstStyle/>
          <a:p>
            <a:pPr marL="0" indent="0">
              <a:buNone/>
            </a:pPr>
            <a:r>
              <a:rPr lang="en-US" dirty="0"/>
              <a:t>UCC can call special meeting on Mar. 27* (must have by Mar. 13)</a:t>
            </a:r>
          </a:p>
          <a:p>
            <a:endParaRPr lang="en-US" dirty="0"/>
          </a:p>
          <a:p>
            <a:r>
              <a:rPr lang="en-US" dirty="0"/>
              <a:t>If continue to meet on Thursdays, we have:</a:t>
            </a:r>
          </a:p>
          <a:p>
            <a:pPr lvl="1"/>
            <a:r>
              <a:rPr lang="en-US" dirty="0"/>
              <a:t>Feb. 20</a:t>
            </a:r>
          </a:p>
          <a:p>
            <a:pPr lvl="1"/>
            <a:r>
              <a:rPr lang="en-US" dirty="0"/>
              <a:t>Feb. 27</a:t>
            </a:r>
          </a:p>
          <a:p>
            <a:pPr lvl="1"/>
            <a:r>
              <a:rPr lang="en-US" dirty="0"/>
              <a:t>Mar. 6</a:t>
            </a:r>
          </a:p>
          <a:p>
            <a:r>
              <a:rPr lang="en-US" dirty="0"/>
              <a:t>We could add additional meeting dates along the way and/or Monday (Mar. 10) or Tuesday (Mar. 11) if needed.</a:t>
            </a:r>
          </a:p>
          <a:p>
            <a:pPr lvl="1"/>
            <a:r>
              <a:rPr lang="en-US" dirty="0"/>
              <a:t>Gail Gentry needs Mar. 12 to finalize everything in Course Dog to make Mar. 13 deadline.</a:t>
            </a:r>
          </a:p>
        </p:txBody>
      </p:sp>
    </p:spTree>
    <p:extLst>
      <p:ext uri="{BB962C8B-B14F-4D97-AF65-F5344CB8AC3E}">
        <p14:creationId xmlns:p14="http://schemas.microsoft.com/office/powerpoint/2010/main" val="2273983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BDCC8-0134-6D1A-8AC1-4FF0A145209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31286A7-841D-FF06-9BFF-D21826D48EDB}"/>
              </a:ext>
            </a:extLst>
          </p:cNvPr>
          <p:cNvSpPr>
            <a:spLocks noGrp="1"/>
          </p:cNvSpPr>
          <p:nvPr>
            <p:ph idx="1"/>
          </p:nvPr>
        </p:nvSpPr>
        <p:spPr/>
        <p:txBody>
          <a:bodyPr/>
          <a:lstStyle/>
          <a:p>
            <a:pPr marL="0" indent="0">
              <a:buNone/>
            </a:pPr>
            <a:r>
              <a:rPr lang="en-US" dirty="0"/>
              <a:t>Any changes to SLOs shared with subcommittees last week?</a:t>
            </a:r>
          </a:p>
          <a:p>
            <a:endParaRPr lang="en-US" dirty="0"/>
          </a:p>
        </p:txBody>
      </p:sp>
    </p:spTree>
    <p:extLst>
      <p:ext uri="{BB962C8B-B14F-4D97-AF65-F5344CB8AC3E}">
        <p14:creationId xmlns:p14="http://schemas.microsoft.com/office/powerpoint/2010/main" val="3393691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B5536-2D1C-5370-26F4-36B9EB0A690C}"/>
              </a:ext>
            </a:extLst>
          </p:cNvPr>
          <p:cNvSpPr>
            <a:spLocks noGrp="1"/>
          </p:cNvSpPr>
          <p:nvPr>
            <p:ph type="title"/>
          </p:nvPr>
        </p:nvSpPr>
        <p:spPr/>
        <p:txBody>
          <a:bodyPr/>
          <a:lstStyle/>
          <a:p>
            <a:r>
              <a:rPr lang="en-US" dirty="0"/>
              <a:t>Humanities &amp; Cultural Expression</a:t>
            </a:r>
          </a:p>
        </p:txBody>
      </p:sp>
      <p:sp>
        <p:nvSpPr>
          <p:cNvPr id="3" name="Content Placeholder 2">
            <a:extLst>
              <a:ext uri="{FF2B5EF4-FFF2-40B4-BE49-F238E27FC236}">
                <a16:creationId xmlns:a16="http://schemas.microsoft.com/office/drawing/2014/main" id="{99A051EC-CD8A-4C62-C1D8-EFF9EA9726BF}"/>
              </a:ext>
            </a:extLst>
          </p:cNvPr>
          <p:cNvSpPr>
            <a:spLocks noGrp="1"/>
          </p:cNvSpPr>
          <p:nvPr>
            <p:ph idx="1"/>
          </p:nvPr>
        </p:nvSpPr>
        <p:spPr/>
        <p:txBody>
          <a:bodyPr>
            <a:normAutofit/>
          </a:bodyPr>
          <a:lstStyle/>
          <a:p>
            <a:pPr marL="0" marR="0" indent="0" algn="l">
              <a:buNone/>
            </a:pPr>
            <a:r>
              <a:rPr lang="en-US" sz="3000" dirty="0">
                <a:solidFill>
                  <a:srgbClr val="000000"/>
                </a:solidFill>
                <a:latin typeface="Aptos" panose="020B0004020202020204" pitchFamily="34" charset="0"/>
              </a:rPr>
              <a:t>A</a:t>
            </a:r>
            <a:r>
              <a:rPr lang="en-US" sz="3000" b="0" i="0" strike="noStrike" dirty="0">
                <a:solidFill>
                  <a:srgbClr val="000000"/>
                </a:solidFill>
                <a:effectLst/>
                <a:latin typeface="Aptos" panose="020B0004020202020204" pitchFamily="34" charset="0"/>
              </a:rPr>
              <a:t>lternative wording options for the foreign language statement: </a:t>
            </a:r>
          </a:p>
          <a:p>
            <a:pPr marL="0" marR="0" indent="0" algn="l">
              <a:buNone/>
            </a:pPr>
            <a:r>
              <a:rPr lang="en-US" sz="3000" b="1" i="0" u="none" strike="noStrike" dirty="0">
                <a:solidFill>
                  <a:srgbClr val="000000"/>
                </a:solidFill>
                <a:effectLst/>
                <a:latin typeface="Aptos" panose="020B0004020202020204" pitchFamily="34" charset="0"/>
              </a:rPr>
              <a:t>Proposal 1 and 2: </a:t>
            </a:r>
          </a:p>
          <a:p>
            <a:pPr marL="685800" lvl="2" indent="0">
              <a:buNone/>
            </a:pPr>
            <a:r>
              <a:rPr lang="en-US" sz="3000" b="0" i="0" u="none" strike="noStrike" dirty="0">
                <a:solidFill>
                  <a:srgbClr val="000000"/>
                </a:solidFill>
                <a:effectLst/>
                <a:latin typeface="Aptos" panose="020B0004020202020204" pitchFamily="34" charset="0"/>
              </a:rPr>
              <a:t>”3 credit </a:t>
            </a:r>
            <a:r>
              <a:rPr lang="en-US" sz="3000" b="0" i="0" u="none" strike="noStrike">
                <a:solidFill>
                  <a:srgbClr val="000000"/>
                </a:solidFill>
                <a:effectLst/>
                <a:latin typeface="Aptos" panose="020B0004020202020204" pitchFamily="34" charset="0"/>
              </a:rPr>
              <a:t>hours of foreign </a:t>
            </a:r>
            <a:r>
              <a:rPr lang="en-US" sz="3000" b="0" i="0" u="none" strike="noStrike" dirty="0">
                <a:solidFill>
                  <a:srgbClr val="000000"/>
                </a:solidFill>
                <a:effectLst/>
                <a:latin typeface="Aptos" panose="020B0004020202020204" pitchFamily="34" charset="0"/>
              </a:rPr>
              <a:t>language class may be applied as part of the fulfillment of the category requirement”</a:t>
            </a:r>
          </a:p>
          <a:p>
            <a:pPr marL="685800" lvl="2" indent="0">
              <a:buNone/>
            </a:pPr>
            <a:endParaRPr lang="en-US" sz="3000" b="0" i="0" u="none" strike="noStrike" dirty="0">
              <a:solidFill>
                <a:srgbClr val="000000"/>
              </a:solidFill>
              <a:effectLst/>
              <a:latin typeface="Aptos" panose="020B0004020202020204" pitchFamily="34" charset="0"/>
            </a:endParaRPr>
          </a:p>
          <a:p>
            <a:pPr marL="0" marR="0" indent="0" algn="l">
              <a:buNone/>
            </a:pPr>
            <a:r>
              <a:rPr lang="en-US" sz="3000" b="1" i="0" u="none" strike="noStrike" dirty="0">
                <a:solidFill>
                  <a:srgbClr val="000000"/>
                </a:solidFill>
                <a:effectLst/>
                <a:latin typeface="Aptos" panose="020B0004020202020204" pitchFamily="34" charset="0"/>
              </a:rPr>
              <a:t>Proposals 3-5: </a:t>
            </a:r>
          </a:p>
          <a:p>
            <a:pPr marL="457200" lvl="1" indent="0">
              <a:buNone/>
            </a:pPr>
            <a:r>
              <a:rPr lang="en-US" sz="3000" b="0" i="0" u="none" strike="noStrike" dirty="0">
                <a:solidFill>
                  <a:srgbClr val="000000"/>
                </a:solidFill>
                <a:effectLst/>
                <a:latin typeface="Aptos" panose="020B0004020202020204" pitchFamily="34" charset="0"/>
              </a:rPr>
              <a:t>"3-6 credit hours of foreign language classes may be applied as part of the fulfillment of the category requirement"</a:t>
            </a:r>
          </a:p>
          <a:p>
            <a:endParaRPr lang="en-US" dirty="0"/>
          </a:p>
        </p:txBody>
      </p:sp>
    </p:spTree>
    <p:extLst>
      <p:ext uri="{BB962C8B-B14F-4D97-AF65-F5344CB8AC3E}">
        <p14:creationId xmlns:p14="http://schemas.microsoft.com/office/powerpoint/2010/main" val="2339715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20397-3E10-06F5-9AB3-1FF20EC0E806}"/>
              </a:ext>
            </a:extLst>
          </p:cNvPr>
          <p:cNvSpPr>
            <a:spLocks noGrp="1"/>
          </p:cNvSpPr>
          <p:nvPr>
            <p:ph type="title"/>
          </p:nvPr>
        </p:nvSpPr>
        <p:spPr/>
        <p:txBody>
          <a:bodyPr/>
          <a:lstStyle/>
          <a:p>
            <a:r>
              <a:rPr lang="en-US" dirty="0"/>
              <a:t>Proposed Name Changes</a:t>
            </a:r>
          </a:p>
        </p:txBody>
      </p:sp>
      <p:graphicFrame>
        <p:nvGraphicFramePr>
          <p:cNvPr id="4" name="Content Placeholder 3">
            <a:extLst>
              <a:ext uri="{FF2B5EF4-FFF2-40B4-BE49-F238E27FC236}">
                <a16:creationId xmlns:a16="http://schemas.microsoft.com/office/drawing/2014/main" id="{D5F3A9DA-5CF9-FBBD-2B41-54316C621BFF}"/>
              </a:ext>
            </a:extLst>
          </p:cNvPr>
          <p:cNvGraphicFramePr>
            <a:graphicFrameLocks noGrp="1"/>
          </p:cNvGraphicFramePr>
          <p:nvPr>
            <p:ph idx="1"/>
            <p:extLst>
              <p:ext uri="{D42A27DB-BD31-4B8C-83A1-F6EECF244321}">
                <p14:modId xmlns:p14="http://schemas.microsoft.com/office/powerpoint/2010/main" val="2855231582"/>
              </p:ext>
            </p:extLst>
          </p:nvPr>
        </p:nvGraphicFramePr>
        <p:xfrm>
          <a:off x="838200" y="1825625"/>
          <a:ext cx="10515600" cy="2966720"/>
        </p:xfrm>
        <a:graphic>
          <a:graphicData uri="http://schemas.openxmlformats.org/drawingml/2006/table">
            <a:tbl>
              <a:tblPr firstRow="1" bandRow="1">
                <a:tableStyleId>{5C22544A-7EE6-4342-B048-85BDC9FD1C3A}</a:tableStyleId>
              </a:tblPr>
              <a:tblGrid>
                <a:gridCol w="4045299">
                  <a:extLst>
                    <a:ext uri="{9D8B030D-6E8A-4147-A177-3AD203B41FA5}">
                      <a16:colId xmlns:a16="http://schemas.microsoft.com/office/drawing/2014/main" val="1312220840"/>
                    </a:ext>
                  </a:extLst>
                </a:gridCol>
                <a:gridCol w="6470301">
                  <a:extLst>
                    <a:ext uri="{9D8B030D-6E8A-4147-A177-3AD203B41FA5}">
                      <a16:colId xmlns:a16="http://schemas.microsoft.com/office/drawing/2014/main" val="2193345301"/>
                    </a:ext>
                  </a:extLst>
                </a:gridCol>
              </a:tblGrid>
              <a:tr h="370840">
                <a:tc>
                  <a:txBody>
                    <a:bodyPr/>
                    <a:lstStyle/>
                    <a:p>
                      <a:r>
                        <a:rPr lang="en-US" dirty="0"/>
                        <a:t>Current Gen Ed Category Name</a:t>
                      </a:r>
                    </a:p>
                  </a:txBody>
                  <a:tcPr/>
                </a:tc>
                <a:tc>
                  <a:txBody>
                    <a:bodyPr/>
                    <a:lstStyle/>
                    <a:p>
                      <a:r>
                        <a:rPr lang="en-US" dirty="0"/>
                        <a:t>Proposed Gen Ed Category Name</a:t>
                      </a:r>
                    </a:p>
                  </a:txBody>
                  <a:tcPr/>
                </a:tc>
                <a:extLst>
                  <a:ext uri="{0D108BD9-81ED-4DB2-BD59-A6C34878D82A}">
                    <a16:rowId xmlns:a16="http://schemas.microsoft.com/office/drawing/2014/main" val="2427965536"/>
                  </a:ext>
                </a:extLst>
              </a:tr>
              <a:tr h="370840">
                <a:tc>
                  <a:txBody>
                    <a:bodyPr/>
                    <a:lstStyle/>
                    <a:p>
                      <a:r>
                        <a:rPr lang="en-US" dirty="0"/>
                        <a:t>Mathematics</a:t>
                      </a:r>
                    </a:p>
                  </a:txBody>
                  <a:tcPr/>
                </a:tc>
                <a:tc>
                  <a:txBody>
                    <a:bodyPr/>
                    <a:lstStyle/>
                    <a:p>
                      <a:r>
                        <a:rPr lang="en-US" dirty="0"/>
                        <a:t>Quantitative Reasoning and Analysis</a:t>
                      </a:r>
                    </a:p>
                  </a:txBody>
                  <a:tcPr/>
                </a:tc>
                <a:extLst>
                  <a:ext uri="{0D108BD9-81ED-4DB2-BD59-A6C34878D82A}">
                    <a16:rowId xmlns:a16="http://schemas.microsoft.com/office/drawing/2014/main" val="4027623540"/>
                  </a:ext>
                </a:extLst>
              </a:tr>
              <a:tr h="370840">
                <a:tc>
                  <a:txBody>
                    <a:bodyPr/>
                    <a:lstStyle/>
                    <a:p>
                      <a:r>
                        <a:rPr lang="en-US" dirty="0"/>
                        <a:t>Humanities/Fine Arts</a:t>
                      </a:r>
                    </a:p>
                  </a:txBody>
                  <a:tcPr/>
                </a:tc>
                <a:tc>
                  <a:txBody>
                    <a:bodyPr/>
                    <a:lstStyle/>
                    <a:p>
                      <a:r>
                        <a:rPr lang="en-US" dirty="0"/>
                        <a:t>Humanities and Cultural Expression</a:t>
                      </a:r>
                    </a:p>
                  </a:txBody>
                  <a:tcPr/>
                </a:tc>
                <a:extLst>
                  <a:ext uri="{0D108BD9-81ED-4DB2-BD59-A6C34878D82A}">
                    <a16:rowId xmlns:a16="http://schemas.microsoft.com/office/drawing/2014/main" val="1070936257"/>
                  </a:ext>
                </a:extLst>
              </a:tr>
              <a:tr h="370840">
                <a:tc>
                  <a:txBody>
                    <a:bodyPr/>
                    <a:lstStyle/>
                    <a:p>
                      <a:r>
                        <a:rPr lang="en-US" dirty="0"/>
                        <a:t>History</a:t>
                      </a:r>
                    </a:p>
                  </a:txBody>
                  <a:tcPr/>
                </a:tc>
                <a:tc>
                  <a:txBody>
                    <a:bodyPr/>
                    <a:lstStyle/>
                    <a:p>
                      <a:r>
                        <a:rPr lang="en-US" dirty="0"/>
                        <a:t>Historical Foundations</a:t>
                      </a:r>
                    </a:p>
                  </a:txBody>
                  <a:tcPr anchor="ctr"/>
                </a:tc>
                <a:extLst>
                  <a:ext uri="{0D108BD9-81ED-4DB2-BD59-A6C34878D82A}">
                    <a16:rowId xmlns:a16="http://schemas.microsoft.com/office/drawing/2014/main" val="1487072097"/>
                  </a:ext>
                </a:extLst>
              </a:tr>
              <a:tr h="370840">
                <a:tc>
                  <a:txBody>
                    <a:bodyPr/>
                    <a:lstStyle/>
                    <a:p>
                      <a:r>
                        <a:rPr lang="en-US" dirty="0"/>
                        <a:t>Social Behavioral Sciences</a:t>
                      </a:r>
                    </a:p>
                  </a:txBody>
                  <a:tcPr/>
                </a:tc>
                <a:tc>
                  <a:txBody>
                    <a:bodyPr/>
                    <a:lstStyle/>
                    <a:p>
                      <a:r>
                        <a:rPr lang="en-US" dirty="0"/>
                        <a:t>Social and Behavioral Sciences</a:t>
                      </a:r>
                    </a:p>
                  </a:txBody>
                  <a:tcPr anchor="ctr"/>
                </a:tc>
                <a:extLst>
                  <a:ext uri="{0D108BD9-81ED-4DB2-BD59-A6C34878D82A}">
                    <a16:rowId xmlns:a16="http://schemas.microsoft.com/office/drawing/2014/main" val="3416000402"/>
                  </a:ext>
                </a:extLst>
              </a:tr>
              <a:tr h="370840">
                <a:tc>
                  <a:txBody>
                    <a:bodyPr/>
                    <a:lstStyle/>
                    <a:p>
                      <a:r>
                        <a:rPr lang="en-US" dirty="0"/>
                        <a:t>Communication</a:t>
                      </a:r>
                    </a:p>
                  </a:txBody>
                  <a:tcPr/>
                </a:tc>
                <a:tc>
                  <a:txBody>
                    <a:bodyPr/>
                    <a:lstStyle/>
                    <a:p>
                      <a:r>
                        <a:rPr lang="en-US" dirty="0"/>
                        <a:t>Communication*</a:t>
                      </a:r>
                    </a:p>
                  </a:txBody>
                  <a:tcPr/>
                </a:tc>
                <a:extLst>
                  <a:ext uri="{0D108BD9-81ED-4DB2-BD59-A6C34878D82A}">
                    <a16:rowId xmlns:a16="http://schemas.microsoft.com/office/drawing/2014/main" val="2046253572"/>
                  </a:ext>
                </a:extLst>
              </a:tr>
              <a:tr h="370840">
                <a:tc>
                  <a:txBody>
                    <a:bodyPr/>
                    <a:lstStyle/>
                    <a:p>
                      <a:r>
                        <a:rPr lang="en-US" dirty="0"/>
                        <a:t>Natural Sciences</a:t>
                      </a:r>
                    </a:p>
                  </a:txBody>
                  <a:tcPr/>
                </a:tc>
                <a:tc>
                  <a:txBody>
                    <a:bodyPr/>
                    <a:lstStyle/>
                    <a:p>
                      <a:r>
                        <a:rPr lang="en-US" dirty="0"/>
                        <a:t>Scientific Reasoning</a:t>
                      </a:r>
                    </a:p>
                  </a:txBody>
                  <a:tcPr/>
                </a:tc>
                <a:extLst>
                  <a:ext uri="{0D108BD9-81ED-4DB2-BD59-A6C34878D82A}">
                    <a16:rowId xmlns:a16="http://schemas.microsoft.com/office/drawing/2014/main" val="4230603019"/>
                  </a:ext>
                </a:extLst>
              </a:tr>
              <a:tr h="370840">
                <a:tc>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ighlight>
                            <a:srgbClr val="FFFF00"/>
                          </a:highlight>
                        </a:rPr>
                        <a:t>Financial and Digital (Literacy or Foundations): TBD</a:t>
                      </a:r>
                    </a:p>
                  </a:txBody>
                  <a:tcPr/>
                </a:tc>
                <a:extLst>
                  <a:ext uri="{0D108BD9-81ED-4DB2-BD59-A6C34878D82A}">
                    <a16:rowId xmlns:a16="http://schemas.microsoft.com/office/drawing/2014/main" val="2316461133"/>
                  </a:ext>
                </a:extLst>
              </a:tr>
            </a:tbl>
          </a:graphicData>
        </a:graphic>
      </p:graphicFrame>
      <p:sp>
        <p:nvSpPr>
          <p:cNvPr id="3" name="TextBox 2">
            <a:extLst>
              <a:ext uri="{FF2B5EF4-FFF2-40B4-BE49-F238E27FC236}">
                <a16:creationId xmlns:a16="http://schemas.microsoft.com/office/drawing/2014/main" id="{8552792C-CCF1-AE6D-1D6D-69F0A01B5CB4}"/>
              </a:ext>
            </a:extLst>
          </p:cNvPr>
          <p:cNvSpPr txBox="1"/>
          <p:nvPr/>
        </p:nvSpPr>
        <p:spPr>
          <a:xfrm>
            <a:off x="838200" y="5586883"/>
            <a:ext cx="10382956" cy="646331"/>
          </a:xfrm>
          <a:prstGeom prst="rect">
            <a:avLst/>
          </a:prstGeom>
          <a:noFill/>
        </p:spPr>
        <p:txBody>
          <a:bodyPr wrap="square" rtlCol="0">
            <a:spAutoFit/>
          </a:bodyPr>
          <a:lstStyle/>
          <a:p>
            <a:r>
              <a:rPr lang="en-US" dirty="0"/>
              <a:t>*the department of Communication is changing its name to Communication &amp; Media, so no category is named the same as a department</a:t>
            </a:r>
          </a:p>
        </p:txBody>
      </p:sp>
    </p:spTree>
    <p:extLst>
      <p:ext uri="{BB962C8B-B14F-4D97-AF65-F5344CB8AC3E}">
        <p14:creationId xmlns:p14="http://schemas.microsoft.com/office/powerpoint/2010/main" val="815245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307C1-10FA-5CC9-A185-8079DE73F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16D423-C0A1-9822-C839-9F8C215643FB}"/>
              </a:ext>
            </a:extLst>
          </p:cNvPr>
          <p:cNvSpPr>
            <a:spLocks noGrp="1"/>
          </p:cNvSpPr>
          <p:nvPr>
            <p:ph type="ctrTitle"/>
          </p:nvPr>
        </p:nvSpPr>
        <p:spPr/>
        <p:txBody>
          <a:bodyPr/>
          <a:lstStyle/>
          <a:p>
            <a:r>
              <a:rPr lang="en-US" dirty="0"/>
              <a:t>Financial and Digital</a:t>
            </a:r>
          </a:p>
        </p:txBody>
      </p:sp>
      <p:sp>
        <p:nvSpPr>
          <p:cNvPr id="3" name="Subtitle 2">
            <a:extLst>
              <a:ext uri="{FF2B5EF4-FFF2-40B4-BE49-F238E27FC236}">
                <a16:creationId xmlns:a16="http://schemas.microsoft.com/office/drawing/2014/main" id="{61981904-418A-6223-3AE9-D5BA29426836}"/>
              </a:ext>
            </a:extLst>
          </p:cNvPr>
          <p:cNvSpPr>
            <a:spLocks noGrp="1"/>
          </p:cNvSpPr>
          <p:nvPr>
            <p:ph type="subTitle" idx="1"/>
          </p:nvPr>
        </p:nvSpPr>
        <p:spPr/>
        <p:txBody>
          <a:bodyPr/>
          <a:lstStyle/>
          <a:p>
            <a:r>
              <a:rPr lang="en-US" sz="2800" dirty="0"/>
              <a:t>Literacy or Foundations???</a:t>
            </a:r>
          </a:p>
          <a:p>
            <a:r>
              <a:rPr lang="en-US" dirty="0"/>
              <a:t>TBD</a:t>
            </a:r>
          </a:p>
        </p:txBody>
      </p:sp>
    </p:spTree>
    <p:extLst>
      <p:ext uri="{BB962C8B-B14F-4D97-AF65-F5344CB8AC3E}">
        <p14:creationId xmlns:p14="http://schemas.microsoft.com/office/powerpoint/2010/main" val="833588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874B8-F58E-40BA-ACE5-805B53DEA0BC}"/>
              </a:ext>
            </a:extLst>
          </p:cNvPr>
          <p:cNvSpPr>
            <a:spLocks noGrp="1"/>
          </p:cNvSpPr>
          <p:nvPr>
            <p:ph type="title"/>
          </p:nvPr>
        </p:nvSpPr>
        <p:spPr/>
        <p:txBody>
          <a:bodyPr/>
          <a:lstStyle/>
          <a:p>
            <a:r>
              <a:rPr lang="en-US" dirty="0"/>
              <a:t>Financial Literacy SLOs</a:t>
            </a:r>
          </a:p>
        </p:txBody>
      </p:sp>
      <p:sp>
        <p:nvSpPr>
          <p:cNvPr id="3" name="Content Placeholder 2">
            <a:extLst>
              <a:ext uri="{FF2B5EF4-FFF2-40B4-BE49-F238E27FC236}">
                <a16:creationId xmlns:a16="http://schemas.microsoft.com/office/drawing/2014/main" id="{B7DA3A3D-4058-45E9-80C2-8DF229D94D27}"/>
              </a:ext>
            </a:extLst>
          </p:cNvPr>
          <p:cNvSpPr>
            <a:spLocks noGrp="1"/>
          </p:cNvSpPr>
          <p:nvPr>
            <p:ph idx="1"/>
          </p:nvPr>
        </p:nvSpPr>
        <p:spPr/>
        <p:txBody>
          <a:bodyPr/>
          <a:lstStyle/>
          <a:p>
            <a:pPr marL="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both of the student learning outcomes listed below. </a:t>
            </a:r>
            <a:endParaRPr lang="en-US" sz="1800" dirty="0">
              <a:effectLst/>
              <a:ea typeface="Times New Roman" panose="02020603050405020304" pitchFamily="18" charset="0"/>
            </a:endParaRPr>
          </a:p>
          <a:p>
            <a:pPr marL="0" lvl="0" indent="0">
              <a:buNone/>
            </a:pPr>
            <a:endParaRPr lang="en-US" dirty="0"/>
          </a:p>
          <a:p>
            <a:pPr lvl="0"/>
            <a:r>
              <a:rPr lang="en-US" dirty="0"/>
              <a:t>Understand essential elements of personal finance. </a:t>
            </a:r>
          </a:p>
          <a:p>
            <a:pPr marL="0" lvl="0" indent="0">
              <a:buNone/>
            </a:pPr>
            <a:endParaRPr lang="en-US" dirty="0"/>
          </a:p>
          <a:p>
            <a:pPr lvl="0"/>
            <a:r>
              <a:rPr lang="en-US" dirty="0"/>
              <a:t>Assess personal financial wellness and implement strategies for improvement. </a:t>
            </a:r>
          </a:p>
          <a:p>
            <a:endParaRPr lang="en-US" dirty="0"/>
          </a:p>
          <a:p>
            <a:endParaRPr lang="en-US" dirty="0"/>
          </a:p>
        </p:txBody>
      </p:sp>
    </p:spTree>
    <p:extLst>
      <p:ext uri="{BB962C8B-B14F-4D97-AF65-F5344CB8AC3E}">
        <p14:creationId xmlns:p14="http://schemas.microsoft.com/office/powerpoint/2010/main" val="3579727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2FBE1-6009-4014-9BFB-B70DDBF23B80}"/>
              </a:ext>
            </a:extLst>
          </p:cNvPr>
          <p:cNvSpPr>
            <a:spLocks noGrp="1"/>
          </p:cNvSpPr>
          <p:nvPr>
            <p:ph type="title"/>
          </p:nvPr>
        </p:nvSpPr>
        <p:spPr/>
        <p:txBody>
          <a:bodyPr/>
          <a:lstStyle/>
          <a:p>
            <a:r>
              <a:rPr lang="en-US"/>
              <a:t>Digital Literacy SLOs</a:t>
            </a:r>
          </a:p>
        </p:txBody>
      </p:sp>
      <p:sp>
        <p:nvSpPr>
          <p:cNvPr id="3" name="Content Placeholder 2">
            <a:extLst>
              <a:ext uri="{FF2B5EF4-FFF2-40B4-BE49-F238E27FC236}">
                <a16:creationId xmlns:a16="http://schemas.microsoft.com/office/drawing/2014/main" id="{C5655BA6-F17E-4C38-9C5F-E8AB8DC4266A}"/>
              </a:ext>
            </a:extLst>
          </p:cNvPr>
          <p:cNvSpPr>
            <a:spLocks noGrp="1"/>
          </p:cNvSpPr>
          <p:nvPr>
            <p:ph idx="1"/>
          </p:nvPr>
        </p:nvSpPr>
        <p:spPr/>
        <p:txBody>
          <a:bodyPr/>
          <a:lstStyle/>
          <a:p>
            <a:pPr marL="0" indent="0" algn="just">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3 of the 4 student learning outcomes listed below. </a:t>
            </a:r>
            <a:endParaRPr lang="en-US" sz="1800" dirty="0">
              <a:effectLst/>
              <a:ea typeface="Times New Roman" panose="02020603050405020304" pitchFamily="18" charset="0"/>
            </a:endParaRPr>
          </a:p>
          <a:p>
            <a:pPr marL="0" marR="0" indent="0" algn="just">
              <a:buNone/>
            </a:pPr>
            <a:endParaRPr lang="en-US" sz="1800" b="0" i="0" u="none" strike="noStrike" dirty="0">
              <a:solidFill>
                <a:srgbClr val="000000"/>
              </a:solidFill>
              <a:effectLst/>
              <a:latin typeface="Calibri" panose="020F0502020204030204" pitchFamily="34" charset="0"/>
              <a:cs typeface="Calibri" panose="020F0502020204030204" pitchFamily="34" charset="0"/>
            </a:endParaRPr>
          </a:p>
          <a:p>
            <a:pPr marL="0" marR="0" algn="just">
              <a:buFont typeface="Arial" panose="020B0604020202020204" pitchFamily="34" charset="0"/>
              <a:buChar char="•"/>
            </a:pPr>
            <a:r>
              <a:rPr lang="en-US" sz="1800" b="0" i="0" u="none" strike="noStrike" dirty="0">
                <a:solidFill>
                  <a:srgbClr val="000000"/>
                </a:solidFill>
                <a:effectLst/>
                <a:latin typeface="Calibri" panose="020F0502020204030204" pitchFamily="34" charset="0"/>
                <a:cs typeface="Calibri" panose="020F0502020204030204" pitchFamily="34" charset="0"/>
              </a:rPr>
              <a:t>Locate, critically evaluate, and use digital information from diverse sources.</a:t>
            </a:r>
          </a:p>
          <a:p>
            <a:pPr marL="0" marR="0" indent="0" algn="just">
              <a:buNone/>
            </a:pPr>
            <a:endParaRPr lang="en-US" sz="1800" b="0" i="0" u="none" strike="noStrike" dirty="0">
              <a:solidFill>
                <a:srgbClr val="000000"/>
              </a:solidFill>
              <a:effectLst/>
              <a:latin typeface="Calibri" panose="020F0502020204030204" pitchFamily="34" charset="0"/>
              <a:cs typeface="Calibri" panose="020F0502020204030204" pitchFamily="34" charset="0"/>
            </a:endParaRPr>
          </a:p>
          <a:p>
            <a:pPr marL="0" marR="0" algn="just">
              <a:buFont typeface="Arial" panose="020B0604020202020204" pitchFamily="34" charset="0"/>
              <a:buChar char="•"/>
            </a:pPr>
            <a:r>
              <a:rPr lang="en-US" sz="1800" b="0" i="0" u="none" strike="noStrike" dirty="0">
                <a:solidFill>
                  <a:srgbClr val="000000"/>
                </a:solidFill>
                <a:effectLst/>
                <a:latin typeface="Calibri" panose="020F0502020204030204" pitchFamily="34" charset="0"/>
                <a:cs typeface="Calibri" panose="020F0502020204030204" pitchFamily="34" charset="0"/>
              </a:rPr>
              <a:t>Demonstrate responsible use of software, databases, and online tools.</a:t>
            </a:r>
          </a:p>
          <a:p>
            <a:pPr marL="0" marR="0" indent="0" algn="just">
              <a:buNone/>
            </a:pPr>
            <a:r>
              <a:rPr lang="en-US" sz="1800" b="0" i="0" u="none" strike="noStrike" dirty="0">
                <a:solidFill>
                  <a:srgbClr val="000000"/>
                </a:solidFill>
                <a:effectLst/>
                <a:latin typeface="Calibri" panose="020F0502020204030204" pitchFamily="34" charset="0"/>
                <a:cs typeface="Calibri" panose="020F0502020204030204" pitchFamily="34" charset="0"/>
              </a:rPr>
              <a:t> </a:t>
            </a:r>
          </a:p>
          <a:p>
            <a:pPr marL="0" marR="0" algn="just">
              <a:buFont typeface="Arial" panose="020B0604020202020204" pitchFamily="34" charset="0"/>
              <a:buChar char="•"/>
            </a:pPr>
            <a:r>
              <a:rPr lang="en-US" sz="1800" b="0" i="0" u="none" strike="noStrike" dirty="0">
                <a:solidFill>
                  <a:srgbClr val="000000"/>
                </a:solidFill>
                <a:effectLst/>
                <a:latin typeface="Calibri" panose="020F0502020204030204" pitchFamily="34" charset="0"/>
                <a:cs typeface="Calibri" panose="020F0502020204030204" pitchFamily="34" charset="0"/>
              </a:rPr>
              <a:t>Appraise ethical considerations related to data privacy, intellectual property, and the role of algorithms in mediating access to digital information.</a:t>
            </a:r>
          </a:p>
          <a:p>
            <a:pPr marL="0" marR="0" indent="0" algn="just">
              <a:buNone/>
            </a:pPr>
            <a:endParaRPr lang="en-US" sz="1800" b="0" i="0" u="none" strike="noStrike" dirty="0">
              <a:solidFill>
                <a:srgbClr val="000000"/>
              </a:solidFill>
              <a:effectLst/>
              <a:latin typeface="Calibri" panose="020F0502020204030204" pitchFamily="34" charset="0"/>
              <a:cs typeface="Calibri" panose="020F0502020204030204" pitchFamily="34" charset="0"/>
            </a:endParaRPr>
          </a:p>
          <a:p>
            <a:pPr marL="0" marR="0" algn="just">
              <a:buFont typeface="Arial" panose="020B0604020202020204" pitchFamily="34" charset="0"/>
              <a:buChar char="•"/>
            </a:pPr>
            <a:r>
              <a:rPr lang="en-US" sz="1800" b="0" i="0" u="none" strike="noStrike" dirty="0">
                <a:solidFill>
                  <a:srgbClr val="000000"/>
                </a:solidFill>
                <a:effectLst/>
                <a:latin typeface="Calibri" panose="020F0502020204030204" pitchFamily="34" charset="0"/>
                <a:cs typeface="Calibri" panose="020F0502020204030204" pitchFamily="34" charset="0"/>
              </a:rPr>
              <a:t>Effectively communicate using digital media.</a:t>
            </a:r>
          </a:p>
          <a:p>
            <a:endParaRPr lang="en-US" dirty="0"/>
          </a:p>
        </p:txBody>
      </p:sp>
    </p:spTree>
    <p:extLst>
      <p:ext uri="{BB962C8B-B14F-4D97-AF65-F5344CB8AC3E}">
        <p14:creationId xmlns:p14="http://schemas.microsoft.com/office/powerpoint/2010/main" val="16813438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5C5DB3DA7A6B943BF35C2E90CC9C8C1" ma:contentTypeVersion="4" ma:contentTypeDescription="Create a new document." ma:contentTypeScope="" ma:versionID="efd6cbb93a81df85f061797cb6d9229e">
  <xsd:schema xmlns:xsd="http://www.w3.org/2001/XMLSchema" xmlns:xs="http://www.w3.org/2001/XMLSchema" xmlns:p="http://schemas.microsoft.com/office/2006/metadata/properties" xmlns:ns2="2d925182-3562-4e52-bb13-7655f8986c40" targetNamespace="http://schemas.microsoft.com/office/2006/metadata/properties" ma:root="true" ma:fieldsID="52056cf149a23fb905afd18958dbf2dd" ns2:_="">
    <xsd:import namespace="2d925182-3562-4e52-bb13-7655f8986c4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925182-3562-4e52-bb13-7655f8986c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A59DB7B-41EF-41DC-B2CA-4BC5BDA3B02E}">
  <ds:schemaRefs>
    <ds:schemaRef ds:uri="http://schemas.microsoft.com/sharepoint/v3/contenttype/forms"/>
  </ds:schemaRefs>
</ds:datastoreItem>
</file>

<file path=customXml/itemProps2.xml><?xml version="1.0" encoding="utf-8"?>
<ds:datastoreItem xmlns:ds="http://schemas.openxmlformats.org/officeDocument/2006/customXml" ds:itemID="{43EA5662-5E9A-4F3B-8FF9-A873A58AFF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925182-3562-4e52-bb13-7655f8986c4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29AB501-8BA3-4090-BDF2-1EF9BB16E6A8}">
  <ds:schemaRefs>
    <ds:schemaRef ds:uri="http://purl.org/dc/terms/"/>
    <ds:schemaRef ds:uri="http://purl.org/dc/elements/1.1/"/>
    <ds:schemaRef ds:uri="http://www.w3.org/XML/1998/namespace"/>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2d925182-3562-4e52-bb13-7655f8986c40"/>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196</TotalTime>
  <Words>1722</Words>
  <Application>Microsoft Macintosh PowerPoint</Application>
  <PresentationFormat>Widescreen</PresentationFormat>
  <Paragraphs>157</Paragraphs>
  <Slides>25</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Aptos</vt:lpstr>
      <vt:lpstr>Arial</vt:lpstr>
      <vt:lpstr>Calibri</vt:lpstr>
      <vt:lpstr>Calibri Light</vt:lpstr>
      <vt:lpstr>Century Gothic</vt:lpstr>
      <vt:lpstr>Symbol</vt:lpstr>
      <vt:lpstr>Times New Roman</vt:lpstr>
      <vt:lpstr>Office Theme</vt:lpstr>
      <vt:lpstr>Agenda: Feb. 13</vt:lpstr>
      <vt:lpstr>Timeline for Work</vt:lpstr>
      <vt:lpstr>Timeline for Work</vt:lpstr>
      <vt:lpstr>PowerPoint Presentation</vt:lpstr>
      <vt:lpstr>Humanities &amp; Cultural Expression</vt:lpstr>
      <vt:lpstr>Proposed Name Changes</vt:lpstr>
      <vt:lpstr>Financial and Digital</vt:lpstr>
      <vt:lpstr>Financial Literacy SLOs</vt:lpstr>
      <vt:lpstr>Digital Literacy SLOs</vt:lpstr>
      <vt:lpstr>Committee Guiding Principles</vt:lpstr>
      <vt:lpstr>Literature Requirement  (Humanities &amp; Cultural Expression)</vt:lpstr>
      <vt:lpstr>Discussion: Any Proposals to Eliminate?</vt:lpstr>
      <vt:lpstr>Methods for selecting our final recommendation</vt:lpstr>
      <vt:lpstr>Quantitative Reasoning &amp; Analysis</vt:lpstr>
      <vt:lpstr>Student Learning Outcomes</vt:lpstr>
      <vt:lpstr>Humanities &amp; Cultural Expression</vt:lpstr>
      <vt:lpstr>Student Learning Outcomes</vt:lpstr>
      <vt:lpstr>Historical Foundations</vt:lpstr>
      <vt:lpstr>Student Learning Outcomes</vt:lpstr>
      <vt:lpstr>Social &amp; Behavioral Sciences</vt:lpstr>
      <vt:lpstr>Student Learning Outcomes</vt:lpstr>
      <vt:lpstr>Communication</vt:lpstr>
      <vt:lpstr>Student Learning Outcomes</vt:lpstr>
      <vt:lpstr>Scientific Reasoning</vt:lpstr>
      <vt:lpstr>Student Learning Outcomes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Proposing General Education Courses</dc:title>
  <dc:creator>Null, Linda</dc:creator>
  <cp:lastModifiedBy>Anthony, Holly Portia</cp:lastModifiedBy>
  <cp:revision>52</cp:revision>
  <cp:lastPrinted>2025-02-13T16:34:37Z</cp:lastPrinted>
  <dcterms:created xsi:type="dcterms:W3CDTF">2024-11-11T21:23:31Z</dcterms:created>
  <dcterms:modified xsi:type="dcterms:W3CDTF">2025-02-13T18:45:55Z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0x010100B5C5DB3DA7A6B943BF35C2E90CC9C8C1</vt:lpwstr>
  </property>
</Properties>
</file>