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4"/>
  </p:notesMasterIdLst>
  <p:sldIdLst>
    <p:sldId id="299" r:id="rId2"/>
    <p:sldId id="298" r:id="rId3"/>
    <p:sldId id="262" r:id="rId4"/>
    <p:sldId id="264" r:id="rId5"/>
    <p:sldId id="266" r:id="rId6"/>
    <p:sldId id="270" r:id="rId7"/>
    <p:sldId id="271" r:id="rId8"/>
    <p:sldId id="289" r:id="rId9"/>
    <p:sldId id="290" r:id="rId10"/>
    <p:sldId id="294" r:id="rId11"/>
    <p:sldId id="295" r:id="rId12"/>
    <p:sldId id="297"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9247"/>
  </p:normalViewPr>
  <p:slideViewPr>
    <p:cSldViewPr snapToGrid="0">
      <p:cViewPr varScale="1">
        <p:scale>
          <a:sx n="113" d="100"/>
          <a:sy n="113" d="100"/>
        </p:scale>
        <p:origin x="1040" y="168"/>
      </p:cViewPr>
      <p:guideLst/>
    </p:cSldViewPr>
  </p:slideViewPr>
  <p:notesTextViewPr>
    <p:cViewPr>
      <p:scale>
        <a:sx n="1" d="1"/>
        <a:sy n="1" d="1"/>
      </p:scale>
      <p:origin x="0" y="0"/>
    </p:cViewPr>
  </p:notesTextViewPr>
  <p:sorterViewPr>
    <p:cViewPr>
      <p:scale>
        <a:sx n="80" d="100"/>
        <a:sy n="8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914AA08-B91D-ED43-8D58-0B56CD9BF97D}" type="datetimeFigureOut">
              <a:rPr lang="en-US" smtClean="0"/>
              <a:t>1/27/25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8251B19-F6CF-2E4C-8C55-95805878D67B}" type="slidenum">
              <a:rPr lang="en-US" smtClean="0"/>
              <a:t>‹#›</a:t>
            </a:fld>
            <a:endParaRPr lang="en-US"/>
          </a:p>
        </p:txBody>
      </p:sp>
    </p:spTree>
    <p:extLst>
      <p:ext uri="{BB962C8B-B14F-4D97-AF65-F5344CB8AC3E}">
        <p14:creationId xmlns:p14="http://schemas.microsoft.com/office/powerpoint/2010/main" val="353049401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forced to change, this committee prefers “Written and Oral Communication”</a:t>
            </a:r>
          </a:p>
        </p:txBody>
      </p:sp>
      <p:sp>
        <p:nvSpPr>
          <p:cNvPr id="4" name="Slide Number Placeholder 3"/>
          <p:cNvSpPr>
            <a:spLocks noGrp="1"/>
          </p:cNvSpPr>
          <p:nvPr>
            <p:ph type="sldNum" sz="quarter" idx="5"/>
          </p:nvPr>
        </p:nvSpPr>
        <p:spPr/>
        <p:txBody>
          <a:bodyPr/>
          <a:lstStyle/>
          <a:p>
            <a:fld id="{C8251B19-F6CF-2E4C-8C55-95805878D67B}" type="slidenum">
              <a:rPr lang="en-US" smtClean="0"/>
              <a:t>2</a:t>
            </a:fld>
            <a:endParaRPr lang="en-US"/>
          </a:p>
        </p:txBody>
      </p:sp>
    </p:spTree>
    <p:extLst>
      <p:ext uri="{BB962C8B-B14F-4D97-AF65-F5344CB8AC3E}">
        <p14:creationId xmlns:p14="http://schemas.microsoft.com/office/powerpoint/2010/main" val="1768098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This category is still being reviewed/updated. Nothing definitive yet.</a:t>
            </a:r>
          </a:p>
        </p:txBody>
      </p:sp>
      <p:sp>
        <p:nvSpPr>
          <p:cNvPr id="4" name="Slide Number Placeholder 3"/>
          <p:cNvSpPr>
            <a:spLocks noGrp="1"/>
          </p:cNvSpPr>
          <p:nvPr>
            <p:ph type="sldNum" sz="quarter" idx="5"/>
          </p:nvPr>
        </p:nvSpPr>
        <p:spPr/>
        <p:txBody>
          <a:bodyPr/>
          <a:lstStyle/>
          <a:p>
            <a:fld id="{C8251B19-F6CF-2E4C-8C55-95805878D67B}" type="slidenum">
              <a:rPr lang="en-US" smtClean="0"/>
              <a:t>5</a:t>
            </a:fld>
            <a:endParaRPr lang="en-US"/>
          </a:p>
        </p:txBody>
      </p:sp>
    </p:spTree>
    <p:extLst>
      <p:ext uri="{BB962C8B-B14F-4D97-AF65-F5344CB8AC3E}">
        <p14:creationId xmlns:p14="http://schemas.microsoft.com/office/powerpoint/2010/main" val="29622859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376CD1-E27E-49F3-B4AC-1F9A22594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32F9FCB-8354-4807-98B7-C7C4B2E9521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7D3EFA12-8C3E-47D1-A9B8-0FB9A633C9AB}"/>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5" name="Footer Placeholder 4">
            <a:extLst>
              <a:ext uri="{FF2B5EF4-FFF2-40B4-BE49-F238E27FC236}">
                <a16:creationId xmlns:a16="http://schemas.microsoft.com/office/drawing/2014/main" id="{DE15760C-BA12-4165-9B50-25E70AFDB2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CC5FBB-4C2C-431A-A698-508AF40B0B92}"/>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3009430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8DC7AD5-58BE-412A-AB91-CA53A6B2919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9B11E87-05FF-444E-9EC7-8457DD829CD8}"/>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576BCDA-08A7-40B4-B4DF-E0CB5B41EF1D}"/>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5" name="Footer Placeholder 4">
            <a:extLst>
              <a:ext uri="{FF2B5EF4-FFF2-40B4-BE49-F238E27FC236}">
                <a16:creationId xmlns:a16="http://schemas.microsoft.com/office/drawing/2014/main" id="{B0EBAA9F-A621-4DFA-926B-9A16D531B2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18C22F-008A-4DEA-BBC1-1AF7E9C717D8}"/>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003364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26AE03C-7365-4387-A024-7FF454D5099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2400156-9DCB-4C45-BE5A-7EF4498BA1F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6B39B78-439E-4BEF-B233-11C572208B43}"/>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5" name="Footer Placeholder 4">
            <a:extLst>
              <a:ext uri="{FF2B5EF4-FFF2-40B4-BE49-F238E27FC236}">
                <a16:creationId xmlns:a16="http://schemas.microsoft.com/office/drawing/2014/main" id="{FDB3E5B4-BC8F-4FAF-87F1-5A612724E05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AB8746E-70AB-4E1C-AA69-12C919EBE33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47917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DC2AD7-4F9C-4E79-B275-D94F8A774E2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376ABC4-A3FF-4871-9DEC-0FE6FE4E0B9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CC5E413-BE6A-4E90-AA50-63DD8482E5F4}"/>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5" name="Footer Placeholder 4">
            <a:extLst>
              <a:ext uri="{FF2B5EF4-FFF2-40B4-BE49-F238E27FC236}">
                <a16:creationId xmlns:a16="http://schemas.microsoft.com/office/drawing/2014/main" id="{74AD54ED-F49C-4B4E-B19F-CD879793F7C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4A2DA95-4C5B-4EE7-A483-CB998FA20B67}"/>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6825656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93D1BA-7C0A-437C-8FF5-A126C236CAE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08CBF771-FBBD-4468-BB7A-FC7EAA647D0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849DD8E5-D786-4C65-8853-B72A6A09FD89}"/>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5" name="Footer Placeholder 4">
            <a:extLst>
              <a:ext uri="{FF2B5EF4-FFF2-40B4-BE49-F238E27FC236}">
                <a16:creationId xmlns:a16="http://schemas.microsoft.com/office/drawing/2014/main" id="{5BF21F2E-1847-48C0-AD2D-0CF5894D99C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D34FF3-4726-4BB6-8542-FA0C8BB917E3}"/>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7034111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AB347-6862-4E62-9450-D13840C8CB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5AE1442-49C2-4612-A682-D257CB995D59}"/>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798029D-3F70-4645-9FE6-DCDA7AB540B8}"/>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99DAB45-FA8A-4446-95FC-D0B101CE8048}"/>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6" name="Footer Placeholder 5">
            <a:extLst>
              <a:ext uri="{FF2B5EF4-FFF2-40B4-BE49-F238E27FC236}">
                <a16:creationId xmlns:a16="http://schemas.microsoft.com/office/drawing/2014/main" id="{6F5ACB6C-A7BF-4F6F-A1EA-5B768FF0C00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B9A0F7-8386-45D0-AC80-14FF5C0E991F}"/>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21002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B3AA7E-AA4E-4316-ADD7-CA915408010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1ECA924-55E6-4E66-AC3A-7869B0ABF2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370DFDB5-E369-4C6C-A311-EB88EFC5334A}"/>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5E362C9B-8D7D-4F92-A497-D4FEC7D657A5}"/>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4D62C28B-DEBC-4094-A348-E1891B7598FB}"/>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DD8EF60-0E5B-40EB-9486-7F5F5A6B2A46}"/>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8" name="Footer Placeholder 7">
            <a:extLst>
              <a:ext uri="{FF2B5EF4-FFF2-40B4-BE49-F238E27FC236}">
                <a16:creationId xmlns:a16="http://schemas.microsoft.com/office/drawing/2014/main" id="{5CB23CBA-C7FA-45CB-8F83-3ABBEA71FC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FB31D5CC-521F-44F8-A9DC-0E2B3B7409CE}"/>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783263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ED811A-3739-444F-B94F-E094F9AC36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990AD21-3B80-47C8-8C6C-872C076730F3}"/>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4" name="Footer Placeholder 3">
            <a:extLst>
              <a:ext uri="{FF2B5EF4-FFF2-40B4-BE49-F238E27FC236}">
                <a16:creationId xmlns:a16="http://schemas.microsoft.com/office/drawing/2014/main" id="{47E746B7-716F-4495-9674-135629ADC99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A082591-4A57-48D4-B4DB-6B6B67CE9CA0}"/>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22164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52B1F32-5AF7-4300-A27B-0660E867DACD}"/>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3" name="Footer Placeholder 2">
            <a:extLst>
              <a:ext uri="{FF2B5EF4-FFF2-40B4-BE49-F238E27FC236}">
                <a16:creationId xmlns:a16="http://schemas.microsoft.com/office/drawing/2014/main" id="{2BC1D3D0-DAC0-4943-B513-3BB502ACA77F}"/>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08A767CE-6C96-4664-875A-A7B0590FD45A}"/>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80500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9A3ED22-E935-4B05-9C02-2AB0D3EC697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FD43B8BA-A0D1-47E8-A2F8-BCFF340099B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10E994D5-6C2D-403A-92B8-6A2E7E30E6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60FFBBE6-40F2-4740-AC7A-7B441A0E604C}"/>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6" name="Footer Placeholder 5">
            <a:extLst>
              <a:ext uri="{FF2B5EF4-FFF2-40B4-BE49-F238E27FC236}">
                <a16:creationId xmlns:a16="http://schemas.microsoft.com/office/drawing/2014/main" id="{4054820A-7674-4415-AB68-029EF8F1EC0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9E98FB-FF85-48AF-8C65-42C14919C9F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8160713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15B2B5-248F-4843-817B-10EB96B937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6FEB79F-D06C-44D3-BB50-B644B7DC2A0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499B7055-A440-43AC-BAC3-E8623B7432F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B8304C68-A283-4D22-99CA-52F1691B2BA0}"/>
              </a:ext>
            </a:extLst>
          </p:cNvPr>
          <p:cNvSpPr>
            <a:spLocks noGrp="1"/>
          </p:cNvSpPr>
          <p:nvPr>
            <p:ph type="dt" sz="half" idx="10"/>
          </p:nvPr>
        </p:nvSpPr>
        <p:spPr/>
        <p:txBody>
          <a:bodyPr/>
          <a:lstStyle/>
          <a:p>
            <a:fld id="{9D71D8DB-D8D8-4945-A252-EB3B9683A261}" type="datetimeFigureOut">
              <a:rPr lang="en-US" smtClean="0"/>
              <a:t>1/27/25</a:t>
            </a:fld>
            <a:endParaRPr lang="en-US"/>
          </a:p>
        </p:txBody>
      </p:sp>
      <p:sp>
        <p:nvSpPr>
          <p:cNvPr id="6" name="Footer Placeholder 5">
            <a:extLst>
              <a:ext uri="{FF2B5EF4-FFF2-40B4-BE49-F238E27FC236}">
                <a16:creationId xmlns:a16="http://schemas.microsoft.com/office/drawing/2014/main" id="{3D0675F6-B799-4CDC-9F6B-C3240E4F60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7F70ED3-CF20-485D-A116-FE11A85072E6}"/>
              </a:ext>
            </a:extLst>
          </p:cNvPr>
          <p:cNvSpPr>
            <a:spLocks noGrp="1"/>
          </p:cNvSpPr>
          <p:nvPr>
            <p:ph type="sldNum" sz="quarter" idx="12"/>
          </p:nvPr>
        </p:nvSpPr>
        <p:spPr/>
        <p:txBody>
          <a:bodyPr/>
          <a:lstStyle/>
          <a:p>
            <a:fld id="{A71C4BAF-7FAF-452E-A149-063680055675}" type="slidenum">
              <a:rPr lang="en-US" smtClean="0"/>
              <a:t>‹#›</a:t>
            </a:fld>
            <a:endParaRPr lang="en-US"/>
          </a:p>
        </p:txBody>
      </p:sp>
    </p:spTree>
    <p:extLst>
      <p:ext uri="{BB962C8B-B14F-4D97-AF65-F5344CB8AC3E}">
        <p14:creationId xmlns:p14="http://schemas.microsoft.com/office/powerpoint/2010/main" val="11968155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63945D1-1CCF-4D94-943A-9C393AA552F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FD6A011-0D5C-4D0D-9225-12B2D66EACB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369C211-FF7A-41AB-9290-D54DEB634EB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D71D8DB-D8D8-4945-A252-EB3B9683A261}" type="datetimeFigureOut">
              <a:rPr lang="en-US" smtClean="0"/>
              <a:t>1/27/25</a:t>
            </a:fld>
            <a:endParaRPr lang="en-US"/>
          </a:p>
        </p:txBody>
      </p:sp>
      <p:sp>
        <p:nvSpPr>
          <p:cNvPr id="5" name="Footer Placeholder 4">
            <a:extLst>
              <a:ext uri="{FF2B5EF4-FFF2-40B4-BE49-F238E27FC236}">
                <a16:creationId xmlns:a16="http://schemas.microsoft.com/office/drawing/2014/main" id="{A83378AD-2121-4C80-9333-3864E4FD9F6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1D1AF6C-19D5-4476-9893-5B49F1463D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1C4BAF-7FAF-452E-A149-063680055675}" type="slidenum">
              <a:rPr lang="en-US" smtClean="0"/>
              <a:t>‹#›</a:t>
            </a:fld>
            <a:endParaRPr lang="en-US"/>
          </a:p>
        </p:txBody>
      </p:sp>
    </p:spTree>
    <p:extLst>
      <p:ext uri="{BB962C8B-B14F-4D97-AF65-F5344CB8AC3E}">
        <p14:creationId xmlns:p14="http://schemas.microsoft.com/office/powerpoint/2010/main" val="328520082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15F8F-3B2F-3A0E-48CB-141F3C3073C0}"/>
              </a:ext>
            </a:extLst>
          </p:cNvPr>
          <p:cNvSpPr>
            <a:spLocks noGrp="1"/>
          </p:cNvSpPr>
          <p:nvPr>
            <p:ph type="title"/>
          </p:nvPr>
        </p:nvSpPr>
        <p:spPr>
          <a:xfrm>
            <a:off x="838200" y="2103437"/>
            <a:ext cx="10515600" cy="1325563"/>
          </a:xfrm>
        </p:spPr>
        <p:txBody>
          <a:bodyPr/>
          <a:lstStyle/>
          <a:p>
            <a:pPr algn="ctr"/>
            <a:r>
              <a:rPr lang="en-US" b="1" dirty="0"/>
              <a:t>General Education Implementation Committee: Senate Update (Jan. 27, 2025)</a:t>
            </a:r>
          </a:p>
        </p:txBody>
      </p:sp>
    </p:spTree>
    <p:extLst>
      <p:ext uri="{BB962C8B-B14F-4D97-AF65-F5344CB8AC3E}">
        <p14:creationId xmlns:p14="http://schemas.microsoft.com/office/powerpoint/2010/main" val="215338179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AI/Cyber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7"/>
            <a:ext cx="7826188" cy="5109091"/>
          </a:xfrm>
          <a:prstGeom prst="rect">
            <a:avLst/>
          </a:prstGeom>
        </p:spPr>
        <p:txBody>
          <a:bodyPr wrap="square">
            <a:spAutoFit/>
          </a:bodyPr>
          <a:lstStyle/>
          <a:p>
            <a:pPr marL="285750" indent="-285750" fontAlgn="b">
              <a:buFont typeface="Arial" panose="020B0604020202020204" pitchFamily="34" charset="0"/>
              <a:buChar char="•"/>
              <a:defRPr/>
            </a:pPr>
            <a:r>
              <a:rPr lang="en-US" sz="2200" b="1" dirty="0"/>
              <a:t>Understanding AI</a:t>
            </a:r>
            <a:r>
              <a:rPr lang="en-US" sz="2200" dirty="0"/>
              <a:t>: Students will be able to explain fundamental concepts of artificial intelligence, including rule-based vs. machine learning, neural networks/deep learning, and big data</a:t>
            </a:r>
            <a:r>
              <a:rPr lang="en-US" sz="2200" dirty="0">
                <a:solidFill>
                  <a:srgbClr val="000000"/>
                </a:solidFill>
                <a:latin typeface="Aptos Narrow"/>
              </a:rPr>
              <a:t> c</a:t>
            </a:r>
            <a:r>
              <a:rPr lang="en-US" sz="2200" dirty="0"/>
              <a:t>oncepts</a:t>
            </a:r>
          </a:p>
          <a:p>
            <a:pPr lvl="0" fontAlgn="b">
              <a:defRPr/>
            </a:pPr>
            <a:endParaRPr lang="en-US" sz="2200" dirty="0"/>
          </a:p>
          <a:p>
            <a:pPr marL="285750" indent="-285750" fontAlgn="b">
              <a:buFont typeface="Arial" panose="020B0604020202020204" pitchFamily="34" charset="0"/>
              <a:buChar char="•"/>
            </a:pPr>
            <a:r>
              <a:rPr lang="en-US" sz="2200" b="1" dirty="0"/>
              <a:t>Critical Evaluation of AI</a:t>
            </a:r>
            <a:r>
              <a:rPr lang="en-US" sz="2200" dirty="0"/>
              <a:t>: Students will understand and critically evaluate the ethical implications of AI technologies, discussing issues such as trustworthiness of AI, bias, privacy, </a:t>
            </a:r>
            <a:r>
              <a:rPr lang="en-US" sz="2200" dirty="0" err="1"/>
              <a:t>explainability</a:t>
            </a:r>
            <a:r>
              <a:rPr lang="en-US" sz="2200" dirty="0"/>
              <a:t>/interpretability, and the societal impact of automation.</a:t>
            </a:r>
          </a:p>
          <a:p>
            <a:pPr fontAlgn="b"/>
            <a:endParaRPr lang="en-US" sz="2200" dirty="0"/>
          </a:p>
          <a:p>
            <a:pPr marL="285750" indent="-285750" fontAlgn="b">
              <a:buFont typeface="Arial" panose="020B0604020202020204" pitchFamily="34" charset="0"/>
              <a:buChar char="•"/>
            </a:pPr>
            <a:r>
              <a:rPr lang="en-US" sz="2200" b="1" dirty="0"/>
              <a:t>Awareness of AI in Society</a:t>
            </a:r>
            <a:r>
              <a:rPr lang="en-US" sz="2200" dirty="0"/>
              <a:t>: Students will assess the role of AI in various industries/application areas, recognizing both opportunities and challenges posed by its use.</a:t>
            </a:r>
          </a:p>
          <a:p>
            <a:pPr fontAlgn="b"/>
            <a:endParaRPr lang="en-US" dirty="0">
              <a:solidFill>
                <a:srgbClr val="000000"/>
              </a:solidFill>
              <a:latin typeface="Aptos Narrow"/>
            </a:endParaRPr>
          </a:p>
        </p:txBody>
      </p:sp>
    </p:spTree>
    <p:extLst>
      <p:ext uri="{BB962C8B-B14F-4D97-AF65-F5344CB8AC3E}">
        <p14:creationId xmlns:p14="http://schemas.microsoft.com/office/powerpoint/2010/main" val="6960176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AI/Cyber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6"/>
            <a:ext cx="7826188" cy="6278642"/>
          </a:xfrm>
          <a:prstGeom prst="rect">
            <a:avLst/>
          </a:prstGeom>
        </p:spPr>
        <p:txBody>
          <a:bodyPr wrap="square">
            <a:spAutoFit/>
          </a:bodyPr>
          <a:lstStyle/>
          <a:p>
            <a:pPr marL="285750" indent="-285750" fontAlgn="b">
              <a:buFont typeface="Arial" panose="020B0604020202020204" pitchFamily="34" charset="0"/>
              <a:buChar char="•"/>
            </a:pPr>
            <a:r>
              <a:rPr lang="en-US" sz="2200" b="1" dirty="0"/>
              <a:t>Understanding Cybersecurity Fundamentals</a:t>
            </a:r>
            <a:r>
              <a:rPr lang="en-US" sz="2200" dirty="0"/>
              <a:t>: Students will be able to define key cybersecurity concepts, including threat types, vulnerabilities, and the principles of confidentiality, integrity, and availability. (accountability)</a:t>
            </a:r>
          </a:p>
          <a:p>
            <a:pPr marL="285750" indent="-285750" fontAlgn="b">
              <a:buFont typeface="Arial" panose="020B0604020202020204" pitchFamily="34" charset="0"/>
              <a:buChar char="•"/>
            </a:pPr>
            <a:endParaRPr lang="en-US" sz="2200" dirty="0"/>
          </a:p>
          <a:p>
            <a:pPr marL="285750" indent="-285750" fontAlgn="b">
              <a:buFont typeface="Arial" panose="020B0604020202020204" pitchFamily="34" charset="0"/>
              <a:buChar char="•"/>
            </a:pPr>
            <a:r>
              <a:rPr lang="en-US" sz="2200" b="1" dirty="0"/>
              <a:t>Safe Online Practices</a:t>
            </a:r>
            <a:r>
              <a:rPr lang="en-US" sz="2200" dirty="0"/>
              <a:t>: Students will demonstrate the ability to identify and apply safe online practices, such as strong password creation, recognizing phishing attempts, and understanding the importance of software updates.</a:t>
            </a:r>
          </a:p>
          <a:p>
            <a:pPr marL="285750" indent="-285750" fontAlgn="b">
              <a:buFont typeface="Arial" panose="020B0604020202020204" pitchFamily="34" charset="0"/>
              <a:buChar char="•"/>
            </a:pPr>
            <a:endParaRPr lang="en-US" sz="2200" dirty="0"/>
          </a:p>
          <a:p>
            <a:pPr marL="285750" indent="-285750" fontAlgn="b">
              <a:buFont typeface="Arial" panose="020B0604020202020204" pitchFamily="34" charset="0"/>
              <a:buChar char="•"/>
            </a:pPr>
            <a:r>
              <a:rPr lang="en-US" sz="2200" b="1" dirty="0"/>
              <a:t>Ethics of Technology in Society</a:t>
            </a:r>
            <a:r>
              <a:rPr lang="en-US" sz="2200" dirty="0"/>
              <a:t>: combo of AI and cyber (and could be broader) opportunities, treats, vulnerabilities, challenges (trust, bias, privacy, usability, accessibility, understandability)</a:t>
            </a:r>
            <a:endParaRPr lang="en-US" sz="2200" dirty="0">
              <a:solidFill>
                <a:srgbClr val="000000"/>
              </a:solidFill>
              <a:latin typeface="Aptos Narrow"/>
            </a:endParaRPr>
          </a:p>
          <a:p>
            <a:pPr fontAlgn="b"/>
            <a:endParaRPr lang="en-US" sz="2200" dirty="0">
              <a:solidFill>
                <a:srgbClr val="000000"/>
              </a:solidFill>
              <a:latin typeface="Aptos"/>
            </a:endParaRPr>
          </a:p>
          <a:p>
            <a:pPr fontAlgn="b"/>
            <a:endParaRPr lang="en-US"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a:endParaRPr>
          </a:p>
          <a:p>
            <a:pPr fontAlgn="b"/>
            <a:endParaRPr lang="en-US" dirty="0">
              <a:solidFill>
                <a:srgbClr val="000000"/>
              </a:solidFill>
              <a:latin typeface="Aptos Narrow"/>
            </a:endParaRPr>
          </a:p>
        </p:txBody>
      </p:sp>
      <p:sp>
        <p:nvSpPr>
          <p:cNvPr id="4" name="AutoShape 2"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4D11140D-C967-46D2-93AC-8A7DAFF672F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80622995-7263-4F0B-99A8-5B84C03C74E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141C6DB8-5D08-4ED4-B86F-98FBFDABF3F9}"/>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BA8659F0-A8DC-429F-A283-57A4442B9592}"/>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77221759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Information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sp>
        <p:nvSpPr>
          <p:cNvPr id="3" name="Rectangle 2">
            <a:extLst>
              <a:ext uri="{FF2B5EF4-FFF2-40B4-BE49-F238E27FC236}">
                <a16:creationId xmlns:a16="http://schemas.microsoft.com/office/drawing/2014/main" id="{5303F963-9A86-4952-A7E5-A07B4FE453C5}"/>
              </a:ext>
            </a:extLst>
          </p:cNvPr>
          <p:cNvSpPr/>
          <p:nvPr/>
        </p:nvSpPr>
        <p:spPr>
          <a:xfrm>
            <a:off x="2142565" y="1649507"/>
            <a:ext cx="7826188" cy="5139869"/>
          </a:xfrm>
          <a:prstGeom prst="rect">
            <a:avLst/>
          </a:prstGeom>
        </p:spPr>
        <p:txBody>
          <a:bodyPr wrap="square">
            <a:spAutoFit/>
          </a:bodyPr>
          <a:lstStyle/>
          <a:p>
            <a:pPr marL="342900" indent="-342900" fontAlgn="b">
              <a:buFont typeface="Arial" panose="020B0604020202020204" pitchFamily="34" charset="0"/>
              <a:buChar char="•"/>
            </a:pPr>
            <a:r>
              <a:rPr lang="en-US" sz="2800" dirty="0">
                <a:solidFill>
                  <a:srgbClr val="000000"/>
                </a:solidFill>
                <a:latin typeface="Aptos Narrow"/>
              </a:rPr>
              <a:t>Authority is constructed and contextual</a:t>
            </a:r>
          </a:p>
          <a:p>
            <a:pPr marL="342900" indent="-342900" fontAlgn="b">
              <a:buFont typeface="Arial" panose="020B0604020202020204" pitchFamily="34" charset="0"/>
              <a:buChar char="•"/>
            </a:pPr>
            <a:r>
              <a:rPr lang="en-US" sz="2800" dirty="0">
                <a:solidFill>
                  <a:srgbClr val="000000"/>
                </a:solidFill>
                <a:latin typeface="Aptos Narrow"/>
              </a:rPr>
              <a:t>Information creation as a process.</a:t>
            </a:r>
          </a:p>
          <a:p>
            <a:pPr marL="342900" indent="-342900" fontAlgn="b">
              <a:buFont typeface="Arial" panose="020B0604020202020204" pitchFamily="34" charset="0"/>
              <a:buChar char="•"/>
            </a:pPr>
            <a:r>
              <a:rPr lang="en-US" sz="2800" dirty="0">
                <a:solidFill>
                  <a:srgbClr val="000000"/>
                </a:solidFill>
                <a:latin typeface="Aptos Narrow"/>
              </a:rPr>
              <a:t>Information has value.</a:t>
            </a:r>
          </a:p>
          <a:p>
            <a:pPr marL="342900" indent="-342900" fontAlgn="b">
              <a:buFont typeface="Arial" panose="020B0604020202020204" pitchFamily="34" charset="0"/>
              <a:buChar char="•"/>
            </a:pPr>
            <a:r>
              <a:rPr lang="en-US" sz="2800" dirty="0">
                <a:solidFill>
                  <a:srgbClr val="000000"/>
                </a:solidFill>
                <a:latin typeface="Aptos Narrow"/>
              </a:rPr>
              <a:t>Research as inquiry</a:t>
            </a:r>
          </a:p>
          <a:p>
            <a:pPr marL="342900" indent="-342900" fontAlgn="b">
              <a:buFont typeface="Arial" panose="020B0604020202020204" pitchFamily="34" charset="0"/>
              <a:buChar char="•"/>
            </a:pPr>
            <a:r>
              <a:rPr lang="en-US" sz="2800" dirty="0">
                <a:solidFill>
                  <a:srgbClr val="000000"/>
                </a:solidFill>
                <a:latin typeface="Aptos Narrow"/>
              </a:rPr>
              <a:t>Scholarship as Conversation</a:t>
            </a:r>
          </a:p>
          <a:p>
            <a:pPr marL="342900" indent="-342900" fontAlgn="b">
              <a:buFont typeface="Arial" panose="020B0604020202020204" pitchFamily="34" charset="0"/>
              <a:buChar char="•"/>
            </a:pPr>
            <a:r>
              <a:rPr lang="en-US" sz="2800" dirty="0">
                <a:solidFill>
                  <a:srgbClr val="000000"/>
                </a:solidFill>
                <a:latin typeface="Aptos Narrow"/>
              </a:rPr>
              <a:t>Searching as strategic exploration</a:t>
            </a:r>
          </a:p>
          <a:p>
            <a:pPr fontAlgn="b"/>
            <a:endParaRPr lang="en-US" sz="2200" dirty="0">
              <a:solidFill>
                <a:srgbClr val="000000"/>
              </a:solidFill>
              <a:latin typeface="Aptos Narrow"/>
            </a:endParaRPr>
          </a:p>
          <a:p>
            <a:pPr fontAlgn="b"/>
            <a:endParaRPr lang="en-US" sz="2200" dirty="0">
              <a:solidFill>
                <a:srgbClr val="000000"/>
              </a:solidFill>
              <a:latin typeface="Aptos Narrow"/>
            </a:endParaRPr>
          </a:p>
          <a:p>
            <a:pPr fontAlgn="b"/>
            <a:endParaRPr lang="en-US" sz="2200" dirty="0">
              <a:solidFill>
                <a:srgbClr val="000000"/>
              </a:solidFill>
              <a:latin typeface="Aptos Narrow"/>
            </a:endParaRPr>
          </a:p>
          <a:p>
            <a:pPr fontAlgn="b"/>
            <a:endParaRPr lang="en-US" sz="2200"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Narrow"/>
            </a:endParaRPr>
          </a:p>
          <a:p>
            <a:pPr fontAlgn="b"/>
            <a:endParaRPr lang="en-US" dirty="0">
              <a:solidFill>
                <a:srgbClr val="000000"/>
              </a:solidFill>
              <a:latin typeface="Aptos"/>
            </a:endParaRPr>
          </a:p>
          <a:p>
            <a:pPr fontAlgn="b"/>
            <a:endParaRPr lang="en-US" dirty="0">
              <a:solidFill>
                <a:srgbClr val="000000"/>
              </a:solidFill>
              <a:latin typeface="Aptos Narrow"/>
            </a:endParaRPr>
          </a:p>
        </p:txBody>
      </p:sp>
      <p:sp>
        <p:nvSpPr>
          <p:cNvPr id="4" name="AutoShape 2"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4D11140D-C967-46D2-93AC-8A7DAFF672F3}"/>
              </a:ext>
            </a:extLst>
          </p:cNvPr>
          <p:cNvSpPr>
            <a:spLocks noChangeAspect="1" noChangeArrowheads="1"/>
          </p:cNvSpPr>
          <p:nvPr/>
        </p:nvSpPr>
        <p:spPr bwMode="auto">
          <a:xfrm>
            <a:off x="5943600" y="32766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6" name="AutoShape 4" descr="https://usc-powerpoint.officeapps.live.com/pods/GetClipboardImage.ashx?Id=17cb22db-2027-45fb-9220-5733e03a3406&amp;DC=PUS3&amp;pkey=c696ec93-d3f5-4069-93cd-165512925fad&amp;wdwaccluster=PUS3">
            <a:extLst>
              <a:ext uri="{FF2B5EF4-FFF2-40B4-BE49-F238E27FC236}">
                <a16:creationId xmlns:a16="http://schemas.microsoft.com/office/drawing/2014/main" id="{80622995-7263-4F0B-99A8-5B84C03C74EC}"/>
              </a:ext>
            </a:extLst>
          </p:cNvPr>
          <p:cNvSpPr>
            <a:spLocks noChangeAspect="1" noChangeArrowheads="1"/>
          </p:cNvSpPr>
          <p:nvPr/>
        </p:nvSpPr>
        <p:spPr bwMode="auto">
          <a:xfrm>
            <a:off x="6096000" y="34290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7" name="AutoShape 6"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141C6DB8-5D08-4ED4-B86F-98FBFDABF3F9}"/>
              </a:ext>
            </a:extLst>
          </p:cNvPr>
          <p:cNvSpPr>
            <a:spLocks noChangeAspect="1" noChangeArrowheads="1"/>
          </p:cNvSpPr>
          <p:nvPr/>
        </p:nvSpPr>
        <p:spPr bwMode="auto">
          <a:xfrm>
            <a:off x="6248400" y="35814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8" name="AutoShape 8" descr="https://usc-powerpoint.officeapps.live.com/pods/GetClipboardImage.ashx?Id=4b0836bb-872f-4b77-ae42-52ece8462752&amp;DC=PUS3&amp;pkey=4a4c74fc-eba6-41cb-8ed6-84a4176c2ad8&amp;wdwaccluster=PUS3">
            <a:extLst>
              <a:ext uri="{FF2B5EF4-FFF2-40B4-BE49-F238E27FC236}">
                <a16:creationId xmlns:a16="http://schemas.microsoft.com/office/drawing/2014/main" id="{BA8659F0-A8DC-429F-A283-57A4442B9592}"/>
              </a:ext>
            </a:extLst>
          </p:cNvPr>
          <p:cNvSpPr>
            <a:spLocks noChangeAspect="1" noChangeArrowheads="1"/>
          </p:cNvSpPr>
          <p:nvPr/>
        </p:nvSpPr>
        <p:spPr bwMode="auto">
          <a:xfrm>
            <a:off x="6400800" y="3733800"/>
            <a:ext cx="304800" cy="304800"/>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Tree>
    <p:extLst>
      <p:ext uri="{BB962C8B-B14F-4D97-AF65-F5344CB8AC3E}">
        <p14:creationId xmlns:p14="http://schemas.microsoft.com/office/powerpoint/2010/main" val="21721025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A20397-3E10-06F5-9AB3-1FF20EC0E806}"/>
              </a:ext>
            </a:extLst>
          </p:cNvPr>
          <p:cNvSpPr>
            <a:spLocks noGrp="1"/>
          </p:cNvSpPr>
          <p:nvPr>
            <p:ph type="title"/>
          </p:nvPr>
        </p:nvSpPr>
        <p:spPr/>
        <p:txBody>
          <a:bodyPr/>
          <a:lstStyle/>
          <a:p>
            <a:r>
              <a:rPr lang="en-US" dirty="0"/>
              <a:t>Proposed Name Changes</a:t>
            </a:r>
          </a:p>
        </p:txBody>
      </p:sp>
      <p:graphicFrame>
        <p:nvGraphicFramePr>
          <p:cNvPr id="4" name="Content Placeholder 3">
            <a:extLst>
              <a:ext uri="{FF2B5EF4-FFF2-40B4-BE49-F238E27FC236}">
                <a16:creationId xmlns:a16="http://schemas.microsoft.com/office/drawing/2014/main" id="{D5F3A9DA-5CF9-FBBD-2B41-54316C621BFF}"/>
              </a:ext>
            </a:extLst>
          </p:cNvPr>
          <p:cNvGraphicFramePr>
            <a:graphicFrameLocks noGrp="1"/>
          </p:cNvGraphicFramePr>
          <p:nvPr>
            <p:ph idx="1"/>
            <p:extLst>
              <p:ext uri="{D42A27DB-BD31-4B8C-83A1-F6EECF244321}">
                <p14:modId xmlns:p14="http://schemas.microsoft.com/office/powerpoint/2010/main" val="3566333413"/>
              </p:ext>
            </p:extLst>
          </p:nvPr>
        </p:nvGraphicFramePr>
        <p:xfrm>
          <a:off x="838200" y="1825625"/>
          <a:ext cx="10515600" cy="3235960"/>
        </p:xfrm>
        <a:graphic>
          <a:graphicData uri="http://schemas.openxmlformats.org/drawingml/2006/table">
            <a:tbl>
              <a:tblPr firstRow="1" bandRow="1">
                <a:tableStyleId>{5C22544A-7EE6-4342-B048-85BDC9FD1C3A}</a:tableStyleId>
              </a:tblPr>
              <a:tblGrid>
                <a:gridCol w="4045299">
                  <a:extLst>
                    <a:ext uri="{9D8B030D-6E8A-4147-A177-3AD203B41FA5}">
                      <a16:colId xmlns:a16="http://schemas.microsoft.com/office/drawing/2014/main" val="1312220840"/>
                    </a:ext>
                  </a:extLst>
                </a:gridCol>
                <a:gridCol w="6470301">
                  <a:extLst>
                    <a:ext uri="{9D8B030D-6E8A-4147-A177-3AD203B41FA5}">
                      <a16:colId xmlns:a16="http://schemas.microsoft.com/office/drawing/2014/main" val="2193345301"/>
                    </a:ext>
                  </a:extLst>
                </a:gridCol>
              </a:tblGrid>
              <a:tr h="370840">
                <a:tc>
                  <a:txBody>
                    <a:bodyPr/>
                    <a:lstStyle/>
                    <a:p>
                      <a:r>
                        <a:rPr lang="en-US" dirty="0"/>
                        <a:t>Current Gen Ed Category Name</a:t>
                      </a:r>
                    </a:p>
                  </a:txBody>
                  <a:tcPr/>
                </a:tc>
                <a:tc>
                  <a:txBody>
                    <a:bodyPr/>
                    <a:lstStyle/>
                    <a:p>
                      <a:r>
                        <a:rPr lang="en-US" dirty="0"/>
                        <a:t>Proposed Gen Ed Category Name</a:t>
                      </a:r>
                    </a:p>
                  </a:txBody>
                  <a:tcPr/>
                </a:tc>
                <a:extLst>
                  <a:ext uri="{0D108BD9-81ED-4DB2-BD59-A6C34878D82A}">
                    <a16:rowId xmlns:a16="http://schemas.microsoft.com/office/drawing/2014/main" val="2427965536"/>
                  </a:ext>
                </a:extLst>
              </a:tr>
              <a:tr h="370840">
                <a:tc>
                  <a:txBody>
                    <a:bodyPr/>
                    <a:lstStyle/>
                    <a:p>
                      <a:r>
                        <a:rPr lang="en-US" dirty="0"/>
                        <a:t>Mathematics</a:t>
                      </a:r>
                    </a:p>
                  </a:txBody>
                  <a:tcPr/>
                </a:tc>
                <a:tc>
                  <a:txBody>
                    <a:bodyPr/>
                    <a:lstStyle/>
                    <a:p>
                      <a:r>
                        <a:rPr lang="en-US" dirty="0"/>
                        <a:t>Quantitative Reasoning and Analysis</a:t>
                      </a:r>
                    </a:p>
                  </a:txBody>
                  <a:tcPr/>
                </a:tc>
                <a:extLst>
                  <a:ext uri="{0D108BD9-81ED-4DB2-BD59-A6C34878D82A}">
                    <a16:rowId xmlns:a16="http://schemas.microsoft.com/office/drawing/2014/main" val="4027623540"/>
                  </a:ext>
                </a:extLst>
              </a:tr>
              <a:tr h="370840">
                <a:tc>
                  <a:txBody>
                    <a:bodyPr/>
                    <a:lstStyle/>
                    <a:p>
                      <a:r>
                        <a:rPr lang="en-US" dirty="0"/>
                        <a:t>Humanities/Fine Arts</a:t>
                      </a:r>
                    </a:p>
                  </a:txBody>
                  <a:tcPr/>
                </a:tc>
                <a:tc>
                  <a:txBody>
                    <a:bodyPr/>
                    <a:lstStyle/>
                    <a:p>
                      <a:r>
                        <a:rPr lang="en-US" dirty="0"/>
                        <a:t>Humanities and Cultural Expression</a:t>
                      </a:r>
                    </a:p>
                  </a:txBody>
                  <a:tcPr/>
                </a:tc>
                <a:extLst>
                  <a:ext uri="{0D108BD9-81ED-4DB2-BD59-A6C34878D82A}">
                    <a16:rowId xmlns:a16="http://schemas.microsoft.com/office/drawing/2014/main" val="1070936257"/>
                  </a:ext>
                </a:extLst>
              </a:tr>
              <a:tr h="370840">
                <a:tc>
                  <a:txBody>
                    <a:bodyPr/>
                    <a:lstStyle/>
                    <a:p>
                      <a:r>
                        <a:rPr lang="en-US" dirty="0"/>
                        <a:t>History</a:t>
                      </a:r>
                    </a:p>
                  </a:txBody>
                  <a:tcPr/>
                </a:tc>
                <a:tc rowSpan="2">
                  <a:txBody>
                    <a:bodyPr/>
                    <a:lstStyle/>
                    <a:p>
                      <a:r>
                        <a:rPr lang="en-US" dirty="0"/>
                        <a:t>Historical Foundations and Human Experience</a:t>
                      </a:r>
                    </a:p>
                  </a:txBody>
                  <a:tcPr anchor="ctr"/>
                </a:tc>
                <a:extLst>
                  <a:ext uri="{0D108BD9-81ED-4DB2-BD59-A6C34878D82A}">
                    <a16:rowId xmlns:a16="http://schemas.microsoft.com/office/drawing/2014/main" val="1487072097"/>
                  </a:ext>
                </a:extLst>
              </a:tr>
              <a:tr h="370840">
                <a:tc>
                  <a:txBody>
                    <a:bodyPr/>
                    <a:lstStyle/>
                    <a:p>
                      <a:r>
                        <a:rPr lang="en-US" dirty="0"/>
                        <a:t>Social Behavioral Sciences</a:t>
                      </a:r>
                    </a:p>
                  </a:txBody>
                  <a:tcPr/>
                </a:tc>
                <a:tc vMerge="1">
                  <a:txBody>
                    <a:bodyPr/>
                    <a:lstStyle/>
                    <a:p>
                      <a:endParaRPr lang="en-US" dirty="0"/>
                    </a:p>
                  </a:txBody>
                  <a:tcPr/>
                </a:tc>
                <a:extLst>
                  <a:ext uri="{0D108BD9-81ED-4DB2-BD59-A6C34878D82A}">
                    <a16:rowId xmlns:a16="http://schemas.microsoft.com/office/drawing/2014/main" val="3416000402"/>
                  </a:ext>
                </a:extLst>
              </a:tr>
              <a:tr h="370840">
                <a:tc>
                  <a:txBody>
                    <a:bodyPr/>
                    <a:lstStyle/>
                    <a:p>
                      <a:r>
                        <a:rPr lang="en-US" dirty="0"/>
                        <a:t>Communication</a:t>
                      </a:r>
                    </a:p>
                  </a:txBody>
                  <a:tcPr/>
                </a:tc>
                <a:tc>
                  <a:txBody>
                    <a:bodyPr/>
                    <a:lstStyle/>
                    <a:p>
                      <a:r>
                        <a:rPr lang="en-US" dirty="0"/>
                        <a:t>Communication*</a:t>
                      </a:r>
                    </a:p>
                  </a:txBody>
                  <a:tcPr/>
                </a:tc>
                <a:extLst>
                  <a:ext uri="{0D108BD9-81ED-4DB2-BD59-A6C34878D82A}">
                    <a16:rowId xmlns:a16="http://schemas.microsoft.com/office/drawing/2014/main" val="2046253572"/>
                  </a:ext>
                </a:extLst>
              </a:tr>
              <a:tr h="370840">
                <a:tc>
                  <a:txBody>
                    <a:bodyPr/>
                    <a:lstStyle/>
                    <a:p>
                      <a:r>
                        <a:rPr lang="en-US" dirty="0"/>
                        <a:t>Natural Sciences</a:t>
                      </a:r>
                    </a:p>
                  </a:txBody>
                  <a:tcPr/>
                </a:tc>
                <a:tc>
                  <a:txBody>
                    <a:bodyPr/>
                    <a:lstStyle/>
                    <a:p>
                      <a:r>
                        <a:rPr lang="en-US" dirty="0"/>
                        <a:t>Scientific Reasoning</a:t>
                      </a:r>
                    </a:p>
                  </a:txBody>
                  <a:tcPr/>
                </a:tc>
                <a:extLst>
                  <a:ext uri="{0D108BD9-81ED-4DB2-BD59-A6C34878D82A}">
                    <a16:rowId xmlns:a16="http://schemas.microsoft.com/office/drawing/2014/main" val="4230603019"/>
                  </a:ext>
                </a:extLst>
              </a:tr>
              <a:tr h="370840">
                <a:tc>
                  <a:txBody>
                    <a:bodyPr/>
                    <a:lstStyle/>
                    <a:p>
                      <a:endParaRPr lang="en-US"/>
                    </a:p>
                  </a:txBody>
                  <a:tcPr/>
                </a:tc>
                <a:tc>
                  <a:txBody>
                    <a:bodyPr/>
                    <a:lstStyle/>
                    <a:p>
                      <a:r>
                        <a:rPr lang="en-US" dirty="0"/>
                        <a:t>TBD: New Category to capture financial/data/AI/Cyber/Information Literacy or some subset of these (if needed)</a:t>
                      </a:r>
                    </a:p>
                  </a:txBody>
                  <a:tcPr/>
                </a:tc>
                <a:extLst>
                  <a:ext uri="{0D108BD9-81ED-4DB2-BD59-A6C34878D82A}">
                    <a16:rowId xmlns:a16="http://schemas.microsoft.com/office/drawing/2014/main" val="2316461133"/>
                  </a:ext>
                </a:extLst>
              </a:tr>
            </a:tbl>
          </a:graphicData>
        </a:graphic>
      </p:graphicFrame>
      <p:sp>
        <p:nvSpPr>
          <p:cNvPr id="3" name="TextBox 2">
            <a:extLst>
              <a:ext uri="{FF2B5EF4-FFF2-40B4-BE49-F238E27FC236}">
                <a16:creationId xmlns:a16="http://schemas.microsoft.com/office/drawing/2014/main" id="{8552792C-CCF1-AE6D-1D6D-69F0A01B5CB4}"/>
              </a:ext>
            </a:extLst>
          </p:cNvPr>
          <p:cNvSpPr txBox="1"/>
          <p:nvPr/>
        </p:nvSpPr>
        <p:spPr>
          <a:xfrm>
            <a:off x="838200" y="5586883"/>
            <a:ext cx="10382956" cy="646331"/>
          </a:xfrm>
          <a:prstGeom prst="rect">
            <a:avLst/>
          </a:prstGeom>
          <a:noFill/>
        </p:spPr>
        <p:txBody>
          <a:bodyPr wrap="square" rtlCol="0">
            <a:spAutoFit/>
          </a:bodyPr>
          <a:lstStyle/>
          <a:p>
            <a:r>
              <a:rPr lang="en-US" dirty="0"/>
              <a:t>*the department of Communication is changing its name to Communication &amp; Media, so no category is named the same as a department</a:t>
            </a:r>
          </a:p>
        </p:txBody>
      </p:sp>
    </p:spTree>
    <p:extLst>
      <p:ext uri="{BB962C8B-B14F-4D97-AF65-F5344CB8AC3E}">
        <p14:creationId xmlns:p14="http://schemas.microsoft.com/office/powerpoint/2010/main" val="81524537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3D95EE-2A01-1E0C-14F5-BE5FF17403A0}"/>
              </a:ext>
            </a:extLst>
          </p:cNvPr>
          <p:cNvSpPr>
            <a:spLocks noGrp="1"/>
          </p:cNvSpPr>
          <p:nvPr>
            <p:ph type="title"/>
          </p:nvPr>
        </p:nvSpPr>
        <p:spPr>
          <a:xfrm>
            <a:off x="838200" y="365126"/>
            <a:ext cx="10515600" cy="730028"/>
          </a:xfrm>
        </p:spPr>
        <p:txBody>
          <a:bodyPr>
            <a:normAutofit fontScale="90000"/>
          </a:bodyPr>
          <a:lstStyle/>
          <a:p>
            <a:pPr algn="ctr"/>
            <a:r>
              <a:rPr lang="en-US" sz="3600" dirty="0"/>
              <a:t>Quantitative Reasoning &amp; Analysis: Student Learning Outcomes</a:t>
            </a:r>
          </a:p>
        </p:txBody>
      </p:sp>
      <p:sp>
        <p:nvSpPr>
          <p:cNvPr id="3" name="Content Placeholder 2">
            <a:extLst>
              <a:ext uri="{FF2B5EF4-FFF2-40B4-BE49-F238E27FC236}">
                <a16:creationId xmlns:a16="http://schemas.microsoft.com/office/drawing/2014/main" id="{97679072-B9FC-15A9-0600-70D7E79585A8}"/>
              </a:ext>
            </a:extLst>
          </p:cNvPr>
          <p:cNvSpPr>
            <a:spLocks noGrp="1"/>
          </p:cNvSpPr>
          <p:nvPr>
            <p:ph idx="1"/>
          </p:nvPr>
        </p:nvSpPr>
        <p:spPr>
          <a:xfrm>
            <a:off x="838200" y="1095154"/>
            <a:ext cx="10515600" cy="5397719"/>
          </a:xfrm>
        </p:spPr>
        <p:txBody>
          <a:bodyPr>
            <a:noAutofit/>
          </a:bodyPr>
          <a:lstStyle/>
          <a:p>
            <a:pPr marL="0" indent="0" fontAlgn="base">
              <a:spcAft>
                <a:spcPts val="800"/>
              </a:spcAft>
              <a:buNone/>
            </a:pPr>
            <a:r>
              <a:rPr lang="en-US" sz="1600" kern="100" dirty="0">
                <a:effectLst/>
                <a:latin typeface="Century Gothic" panose="020B0502020202020204" pitchFamily="34" charset="0"/>
                <a:ea typeface="Aptos" panose="020B0004020202020204" pitchFamily="34" charset="0"/>
                <a:cs typeface="Times New Roman (Body CS)"/>
              </a:rPr>
              <a:t>All courses in this category must meet 3 of the 5 student learning outcomes listed below. </a:t>
            </a:r>
            <a:endParaRPr lang="en-US" sz="1600" dirty="0">
              <a:effectLst/>
              <a:ea typeface="Times New Roman" panose="02020603050405020304" pitchFamily="18" charset="0"/>
            </a:endParaRP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persistence in problem solving and skills in mathematics, computational reasoning, and/or statistical analysis.</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Use mathematical abstraction, computation, and/or logic to solve problems, check answers for reasonableness, and communicate reasoning and results.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Interpret mathematical models or quantitative data from formulas, graphs, and/or tables and draw inferences from that information. </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Develop an informed skepticism about claims, an ability to judge the validity of arguments, and an understanding of the difference between correlation and causation.</a:t>
            </a:r>
          </a:p>
          <a:p>
            <a:pPr marL="342900" marR="0" lvl="0" indent="-342900" fontAlgn="base">
              <a:spcAft>
                <a:spcPts val="800"/>
              </a:spcAft>
              <a:buFont typeface="Symbol" pitchFamily="2" charset="2"/>
              <a:buChar char=""/>
            </a:pPr>
            <a:r>
              <a:rPr lang="en-US" sz="2400" dirty="0">
                <a:effectLst/>
                <a:ea typeface="Times New Roman" panose="02020603050405020304" pitchFamily="18" charset="0"/>
              </a:rPr>
              <a:t>Understand statistical inference and demonstrate fundamental knowledge of methods for evaluating claims based on data.</a:t>
            </a:r>
          </a:p>
        </p:txBody>
      </p:sp>
    </p:spTree>
    <p:extLst>
      <p:ext uri="{BB962C8B-B14F-4D97-AF65-F5344CB8AC3E}">
        <p14:creationId xmlns:p14="http://schemas.microsoft.com/office/powerpoint/2010/main" val="99831259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BE0B98A-8115-C025-B8A9-58B9010E1A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F8AE6DC-9C66-A325-2664-FC13186EE666}"/>
              </a:ext>
            </a:extLst>
          </p:cNvPr>
          <p:cNvSpPr>
            <a:spLocks noGrp="1"/>
          </p:cNvSpPr>
          <p:nvPr>
            <p:ph type="title"/>
          </p:nvPr>
        </p:nvSpPr>
        <p:spPr>
          <a:xfrm>
            <a:off x="838200" y="365126"/>
            <a:ext cx="10515600" cy="730028"/>
          </a:xfrm>
        </p:spPr>
        <p:txBody>
          <a:bodyPr>
            <a:normAutofit fontScale="90000"/>
          </a:bodyPr>
          <a:lstStyle/>
          <a:p>
            <a:pPr algn="ctr"/>
            <a:r>
              <a:rPr lang="en-US" sz="3600" dirty="0"/>
              <a:t>Humanities/Cultural Expression: Student Learning Outcomes</a:t>
            </a:r>
          </a:p>
        </p:txBody>
      </p:sp>
      <p:sp>
        <p:nvSpPr>
          <p:cNvPr id="3" name="Content Placeholder 2">
            <a:extLst>
              <a:ext uri="{FF2B5EF4-FFF2-40B4-BE49-F238E27FC236}">
                <a16:creationId xmlns:a16="http://schemas.microsoft.com/office/drawing/2014/main" id="{BD800794-CA45-BE18-45D1-1779E8674A22}"/>
              </a:ext>
            </a:extLst>
          </p:cNvPr>
          <p:cNvSpPr>
            <a:spLocks noGrp="1"/>
          </p:cNvSpPr>
          <p:nvPr>
            <p:ph idx="1"/>
          </p:nvPr>
        </p:nvSpPr>
        <p:spPr>
          <a:xfrm>
            <a:off x="838200" y="1095154"/>
            <a:ext cx="10515600" cy="5397719"/>
          </a:xfrm>
        </p:spPr>
        <p:txBody>
          <a:bodyPr>
            <a:normAutofit/>
          </a:bodyPr>
          <a:lstStyle/>
          <a:p>
            <a:pPr marL="0" marR="0" indent="0">
              <a:buNone/>
            </a:pPr>
            <a:r>
              <a:rPr lang="en-US" sz="1800" kern="100" dirty="0">
                <a:effectLst/>
                <a:latin typeface="Century Gothic" panose="020B0502020202020204" pitchFamily="34" charset="0"/>
                <a:ea typeface="Aptos" panose="020B0004020202020204" pitchFamily="34" charset="0"/>
                <a:cs typeface="Times New Roman (Body CS)"/>
              </a:rPr>
              <a:t>All courses in this category must meet 4 of the 6 student learning outcomes listed below. </a:t>
            </a:r>
          </a:p>
          <a:p>
            <a:r>
              <a:rPr lang="en-US" sz="2400" kern="100" dirty="0">
                <a:effectLst/>
                <a:latin typeface="Century Gothic" panose="020B0502020202020204" pitchFamily="34" charset="0"/>
                <a:ea typeface="Aptos" panose="020B0004020202020204" pitchFamily="34" charset="0"/>
                <a:cs typeface="Times New Roman (Body CS)"/>
              </a:rPr>
              <a:t>Students will interpret forms of cultural expression within multiple historical, intellectual, and cultural contexts. </a:t>
            </a:r>
          </a:p>
          <a:p>
            <a:r>
              <a:rPr lang="en-US" sz="2400" kern="100" dirty="0">
                <a:effectLst/>
                <a:latin typeface="Century Gothic" panose="020B0502020202020204" pitchFamily="34" charset="0"/>
                <a:ea typeface="Aptos" panose="020B0004020202020204" pitchFamily="34" charset="0"/>
                <a:cs typeface="Times New Roman (Body CS)"/>
              </a:rPr>
              <a:t>Students will learn how cultural expression contributes to the development of self and society. </a:t>
            </a:r>
          </a:p>
          <a:p>
            <a:r>
              <a:rPr lang="en-US" sz="2400" kern="100" dirty="0">
                <a:effectLst/>
                <a:latin typeface="Century Gothic" panose="020B0502020202020204" pitchFamily="34" charset="0"/>
                <a:ea typeface="Aptos" panose="020B0004020202020204" pitchFamily="34" charset="0"/>
                <a:cs typeface="Times New Roman (Body CS)"/>
              </a:rPr>
              <a:t>Students will explore global/cultural/and-or linguistic variety and the diverse perspectives it represents.</a:t>
            </a:r>
          </a:p>
          <a:p>
            <a:r>
              <a:rPr lang="en-US" sz="2400" kern="100" dirty="0">
                <a:effectLst/>
                <a:latin typeface="Century Gothic" panose="020B0502020202020204" pitchFamily="34" charset="0"/>
                <a:ea typeface="Aptos" panose="020B0004020202020204" pitchFamily="34" charset="0"/>
                <a:cs typeface="Times New Roman (Body CS)"/>
              </a:rPr>
              <a:t>Students will apply critical and analytical methodologies of the Humanities and/or Fine Arts to interpret texts, media, and cultural artifacts.</a:t>
            </a:r>
          </a:p>
          <a:p>
            <a:r>
              <a:rPr lang="en-US" sz="2400" kern="100" dirty="0">
                <a:effectLst/>
                <a:latin typeface="Century Gothic" panose="020B0502020202020204" pitchFamily="34" charset="0"/>
                <a:ea typeface="Aptos" panose="020B0004020202020204" pitchFamily="34" charset="0"/>
                <a:cs typeface="Times New Roman (Body CS)"/>
              </a:rPr>
              <a:t>Students will frame a comparative context through which they can critically assess the ideas, forces, and values that have created the modern world.</a:t>
            </a:r>
          </a:p>
          <a:p>
            <a:r>
              <a:rPr lang="en-US" sz="2400" kern="100" dirty="0">
                <a:effectLst/>
                <a:latin typeface="Century Gothic" panose="020B0502020202020204" pitchFamily="34" charset="0"/>
                <a:ea typeface="Aptos" panose="020B0004020202020204" pitchFamily="34" charset="0"/>
                <a:cs typeface="Times New Roman (Body CS)"/>
              </a:rPr>
              <a:t>Students will communicate in more than one language.</a:t>
            </a:r>
          </a:p>
          <a:p>
            <a:pPr marL="0" marR="0" lvl="0" indent="0">
              <a:buNone/>
            </a:pPr>
            <a:endParaRPr lang="en-US" sz="1800" kern="100" dirty="0">
              <a:effectLst/>
              <a:latin typeface="Century Gothic" panose="020B0502020202020204" pitchFamily="34" charset="0"/>
              <a:ea typeface="Aptos" panose="020B0004020202020204" pitchFamily="34" charset="0"/>
              <a:cs typeface="Times New Roman (Body CS)"/>
            </a:endParaRPr>
          </a:p>
          <a:p>
            <a:endParaRPr lang="en-US" dirty="0"/>
          </a:p>
        </p:txBody>
      </p:sp>
    </p:spTree>
    <p:extLst>
      <p:ext uri="{BB962C8B-B14F-4D97-AF65-F5344CB8AC3E}">
        <p14:creationId xmlns:p14="http://schemas.microsoft.com/office/powerpoint/2010/main" val="95177752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8BDB87-C05D-ABF9-EAB5-AD5AC1F1FE5B}"/>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4153C5D3-40C2-48E6-4F6F-E5DA3E4BFB4A}"/>
              </a:ext>
            </a:extLst>
          </p:cNvPr>
          <p:cNvSpPr/>
          <p:nvPr/>
        </p:nvSpPr>
        <p:spPr>
          <a:xfrm>
            <a:off x="250372" y="1349828"/>
            <a:ext cx="4016829" cy="5279571"/>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8ABDE8BD-89C7-DB16-E1BA-6DD2FFD332C6}"/>
              </a:ext>
            </a:extLst>
          </p:cNvPr>
          <p:cNvSpPr/>
          <p:nvPr/>
        </p:nvSpPr>
        <p:spPr>
          <a:xfrm>
            <a:off x="4397830" y="1349828"/>
            <a:ext cx="7543800" cy="5279572"/>
          </a:xfrm>
          <a:prstGeom prst="rect">
            <a:avLst/>
          </a:prstGeom>
          <a:solidFill>
            <a:schemeClr val="bg1">
              <a:lumMod val="8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a:extLst>
              <a:ext uri="{FF2B5EF4-FFF2-40B4-BE49-F238E27FC236}">
                <a16:creationId xmlns:a16="http://schemas.microsoft.com/office/drawing/2014/main" id="{6ABDEB42-8A1C-A7B9-DD98-5613180948C6}"/>
              </a:ext>
            </a:extLst>
          </p:cNvPr>
          <p:cNvSpPr txBox="1"/>
          <p:nvPr/>
        </p:nvSpPr>
        <p:spPr>
          <a:xfrm>
            <a:off x="283031" y="1349828"/>
            <a:ext cx="3984170" cy="5278368"/>
          </a:xfrm>
          <a:prstGeom prst="rect">
            <a:avLst/>
          </a:prstGeom>
          <a:noFill/>
        </p:spPr>
        <p:txBody>
          <a:bodyPr wrap="square">
            <a:spAutoFit/>
          </a:bodyPr>
          <a:lstStyle/>
          <a:p>
            <a:r>
              <a:rPr lang="en-US" sz="2800" b="1" dirty="0">
                <a:solidFill>
                  <a:schemeClr val="accent6">
                    <a:lumMod val="50000"/>
                  </a:schemeClr>
                </a:solidFill>
              </a:rPr>
              <a:t>   History </a:t>
            </a:r>
          </a:p>
          <a:p>
            <a:endParaRPr lang="en-US" sz="500" dirty="0"/>
          </a:p>
          <a:p>
            <a:r>
              <a:rPr lang="en-US" sz="1400" dirty="0"/>
              <a:t>Four (4) or more learning outcomes must be met for any course(s) in this category.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r>
              <a:rPr lang="en-US" sz="1400" dirty="0"/>
              <a:t>Students will demonstrate the ability to....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historical facts and interpretations.</a:t>
            </a:r>
          </a:p>
          <a:p>
            <a:r>
              <a:rPr lang="en-US" sz="1000" dirty="0"/>
              <a:t> </a:t>
            </a:r>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and compare political, geographic, economic, social, cultural, religious, and intellectual institutions, structures, and processes across a range of historical periods and cultures.</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Recognize and articulate the diversity of human experience across a range of historical periods and the complexities of a global culture and society.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Draw on historical perspective to evaluate contemporary problems/issues. </a:t>
            </a:r>
          </a:p>
          <a:p>
            <a:pPr marL="285750" indent="-285750">
              <a:buFont typeface="Arial" panose="020B0604020202020204" pitchFamily="34" charset="0"/>
              <a:buChar char="•"/>
            </a:pPr>
            <a:endParaRPr lang="en-US" sz="600" dirty="0"/>
          </a:p>
          <a:p>
            <a:pPr marL="285750" indent="-285750">
              <a:buFont typeface="Arial" panose="020B0604020202020204" pitchFamily="34" charset="0"/>
              <a:buChar char="•"/>
            </a:pPr>
            <a:endParaRPr lang="en-US" sz="300" dirty="0"/>
          </a:p>
          <a:p>
            <a:pPr marL="285750" indent="-285750">
              <a:buFont typeface="Arial" panose="020B0604020202020204" pitchFamily="34" charset="0"/>
              <a:buChar char="•"/>
            </a:pPr>
            <a:r>
              <a:rPr lang="en-US" sz="1400" dirty="0"/>
              <a:t>Analyze the contributions of past cultures/societies to the contemporary world. </a:t>
            </a:r>
          </a:p>
        </p:txBody>
      </p:sp>
      <p:sp>
        <p:nvSpPr>
          <p:cNvPr id="6" name="TextBox 5">
            <a:extLst>
              <a:ext uri="{FF2B5EF4-FFF2-40B4-BE49-F238E27FC236}">
                <a16:creationId xmlns:a16="http://schemas.microsoft.com/office/drawing/2014/main" id="{5BC5A73E-E2B9-A2CA-F064-358D4E75B071}"/>
              </a:ext>
            </a:extLst>
          </p:cNvPr>
          <p:cNvSpPr txBox="1"/>
          <p:nvPr/>
        </p:nvSpPr>
        <p:spPr>
          <a:xfrm>
            <a:off x="4397830" y="1385881"/>
            <a:ext cx="7659814" cy="4555093"/>
          </a:xfrm>
          <a:prstGeom prst="rect">
            <a:avLst/>
          </a:prstGeom>
          <a:noFill/>
        </p:spPr>
        <p:txBody>
          <a:bodyPr wrap="square">
            <a:spAutoFit/>
          </a:bodyPr>
          <a:lstStyle/>
          <a:p>
            <a:r>
              <a:rPr lang="en-US" sz="2800" b="1" dirty="0">
                <a:solidFill>
                  <a:schemeClr val="accent6">
                    <a:lumMod val="50000"/>
                  </a:schemeClr>
                </a:solidFill>
              </a:rPr>
              <a:t>    Social and Behavioral Sciences </a:t>
            </a:r>
          </a:p>
          <a:p>
            <a:endParaRPr lang="en-US" sz="500" b="1" dirty="0">
              <a:solidFill>
                <a:schemeClr val="accent6">
                  <a:lumMod val="50000"/>
                </a:schemeClr>
              </a:solidFill>
            </a:endParaRPr>
          </a:p>
          <a:p>
            <a:endParaRPr lang="en-US" sz="100" dirty="0"/>
          </a:p>
          <a:p>
            <a:r>
              <a:rPr lang="en-US" sz="1400" dirty="0"/>
              <a:t>Four (4) or more learning outcomes must be met for any course(s) in this category. </a:t>
            </a:r>
          </a:p>
          <a:p>
            <a:pPr marL="285750" indent="-285750">
              <a:buFont typeface="Arial" panose="020B0604020202020204" pitchFamily="34" charset="0"/>
              <a:buChar char="•"/>
            </a:pPr>
            <a:endParaRPr lang="en-US" sz="200" dirty="0"/>
          </a:p>
          <a:p>
            <a:r>
              <a:rPr lang="en-US" sz="1400" dirty="0"/>
              <a:t>Students will demonstrate the ability to....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Recognize, describe, and explain social institutions, structures, and processes and the complexities of a global culture and diverse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Think critically about how individuals are influenced by political, geographic, economic, cultural, and family institutions in their own and other diverse cultures and explain how one's own belief system may differ from others.</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Explore the relationship between the individual and society as it affects the personal behavior, social development, and quality of life of the individual, the family and the community.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Examine the impact of behavioral and social scientific research on major contemporary issues and their disciplines' effects on individuals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Using the most appropriate principles, methods, and technologies, perceptively and objectively gather, analyze, and present social and behavioral science research data, draw logical conclusions, and apply those conclusions to one's life and society.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Take ethical stands based on appropriate research in the social and behavioral sciences. </a:t>
            </a:r>
          </a:p>
          <a:p>
            <a:pPr marL="285750" indent="-285750">
              <a:buFont typeface="Arial" panose="020B0604020202020204" pitchFamily="34" charset="0"/>
              <a:buChar char="•"/>
            </a:pPr>
            <a:endParaRPr lang="en-US" sz="200" dirty="0"/>
          </a:p>
          <a:p>
            <a:pPr marL="285750" indent="-285750">
              <a:buFont typeface="Arial" panose="020B0604020202020204" pitchFamily="34" charset="0"/>
              <a:buChar char="•"/>
            </a:pPr>
            <a:r>
              <a:rPr lang="en-US" sz="1400" dirty="0"/>
              <a:t>Analyze and communicate the values and processes that are used to formulate theories regarding the social context of individual human behavior in the social and behavioral sciences. </a:t>
            </a:r>
          </a:p>
        </p:txBody>
      </p:sp>
      <p:sp>
        <p:nvSpPr>
          <p:cNvPr id="14" name="Title 1">
            <a:extLst>
              <a:ext uri="{FF2B5EF4-FFF2-40B4-BE49-F238E27FC236}">
                <a16:creationId xmlns:a16="http://schemas.microsoft.com/office/drawing/2014/main" id="{84BF7773-4F3F-4A2C-E2EF-F63EE40740F4}"/>
              </a:ext>
            </a:extLst>
          </p:cNvPr>
          <p:cNvSpPr>
            <a:spLocks noGrp="1"/>
          </p:cNvSpPr>
          <p:nvPr>
            <p:ph type="title"/>
          </p:nvPr>
        </p:nvSpPr>
        <p:spPr>
          <a:xfrm>
            <a:off x="838200" y="81835"/>
            <a:ext cx="10515600" cy="1325563"/>
          </a:xfrm>
        </p:spPr>
        <p:txBody>
          <a:bodyPr/>
          <a:lstStyle/>
          <a:p>
            <a:pPr algn="ctr"/>
            <a:r>
              <a:rPr lang="en-US" b="1" i="0" dirty="0">
                <a:solidFill>
                  <a:srgbClr val="000000"/>
                </a:solidFill>
                <a:effectLst/>
                <a:latin typeface="WordVisi_MSFontService"/>
              </a:rPr>
              <a:t>Historical Foundations &amp; Human Experience**</a:t>
            </a:r>
            <a:endParaRPr lang="en-US" dirty="0"/>
          </a:p>
        </p:txBody>
      </p:sp>
    </p:spTree>
    <p:extLst>
      <p:ext uri="{BB962C8B-B14F-4D97-AF65-F5344CB8AC3E}">
        <p14:creationId xmlns:p14="http://schemas.microsoft.com/office/powerpoint/2010/main" val="265389967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6E90F4-69C1-4A9D-4962-EC32F983F2CC}"/>
              </a:ext>
            </a:extLst>
          </p:cNvPr>
          <p:cNvSpPr>
            <a:spLocks noGrp="1"/>
          </p:cNvSpPr>
          <p:nvPr>
            <p:ph type="title"/>
          </p:nvPr>
        </p:nvSpPr>
        <p:spPr/>
        <p:txBody>
          <a:bodyPr>
            <a:normAutofit/>
          </a:bodyPr>
          <a:lstStyle/>
          <a:p>
            <a:r>
              <a:rPr lang="en-US" sz="3200" dirty="0">
                <a:latin typeface="+mn-lt"/>
                <a:cs typeface="Times New Roman" panose="02020603050405020304" pitchFamily="18" charset="0"/>
              </a:rPr>
              <a:t>Communication: Student Learning Outcomes</a:t>
            </a:r>
            <a:endParaRPr lang="en-US" sz="3200" dirty="0">
              <a:latin typeface="+mn-lt"/>
            </a:endParaRPr>
          </a:p>
        </p:txBody>
      </p:sp>
      <p:sp>
        <p:nvSpPr>
          <p:cNvPr id="3" name="Content Placeholder 2">
            <a:extLst>
              <a:ext uri="{FF2B5EF4-FFF2-40B4-BE49-F238E27FC236}">
                <a16:creationId xmlns:a16="http://schemas.microsoft.com/office/drawing/2014/main" id="{688D97E0-4A90-B6DD-3986-B3C38DAE15C0}"/>
              </a:ext>
            </a:extLst>
          </p:cNvPr>
          <p:cNvSpPr>
            <a:spLocks noGrp="1"/>
          </p:cNvSpPr>
          <p:nvPr>
            <p:ph idx="1"/>
          </p:nvPr>
        </p:nvSpPr>
        <p:spPr/>
        <p:txBody>
          <a:bodyPr>
            <a:normAutofit fontScale="92500" lnSpcReduction="20000"/>
          </a:bodyPr>
          <a:lstStyle/>
          <a:p>
            <a:pPr marL="0" indent="0">
              <a:buNone/>
            </a:pPr>
            <a:r>
              <a:rPr lang="en-US" sz="2800" b="0" i="0" dirty="0">
                <a:effectLst/>
                <a:cs typeface="Times New Roman" panose="02020603050405020304" pitchFamily="18" charset="0"/>
              </a:rPr>
              <a:t>Students will… </a:t>
            </a:r>
          </a:p>
          <a:p>
            <a:pPr marL="342900" indent="-342900" fontAlgn="base">
              <a:buFont typeface="+mj-lt"/>
              <a:buAutoNum type="arabicPeriod"/>
            </a:pPr>
            <a:r>
              <a:rPr lang="en-US" dirty="0">
                <a:cs typeface="Times New Roman" panose="02020603050405020304" pitchFamily="18" charset="0"/>
              </a:rPr>
              <a:t>Construct focused, well-reasoned arguments that reflect an awareness of situations, perspectives, purposes, and audiences. </a:t>
            </a:r>
          </a:p>
          <a:p>
            <a:pPr marL="342900" indent="-342900" fontAlgn="base">
              <a:buFont typeface="+mj-lt"/>
              <a:buAutoNum type="arabicPeriod"/>
            </a:pPr>
            <a:r>
              <a:rPr lang="en-US" dirty="0">
                <a:cs typeface="Times New Roman" panose="02020603050405020304" pitchFamily="18" charset="0"/>
              </a:rPr>
              <a:t>Use traditional and digital strategies to demonstrate effective communication skills (written, oral, visual) in relation to specific rhetorical tasks. </a:t>
            </a:r>
          </a:p>
          <a:p>
            <a:pPr marL="342900" indent="-342900" fontAlgn="base">
              <a:buFont typeface="+mj-lt"/>
              <a:buAutoNum type="arabicPeriod"/>
            </a:pPr>
            <a:r>
              <a:rPr lang="en-US" dirty="0">
                <a:cs typeface="Times New Roman" panose="02020603050405020304" pitchFamily="18" charset="0"/>
              </a:rPr>
              <a:t>Demonstrate the understanding that writing and/or speaking processes include planning, organizing, composing, revising, editing, and sharing through traditional and digital communication (written, oral, visual). </a:t>
            </a:r>
          </a:p>
          <a:p>
            <a:pPr marL="342900" indent="-342900" fontAlgn="base">
              <a:buFont typeface="+mj-lt"/>
              <a:buAutoNum type="arabicPeriod"/>
            </a:pPr>
            <a:r>
              <a:rPr lang="en-US" dirty="0">
                <a:cs typeface="Times New Roman" panose="02020603050405020304" pitchFamily="18" charset="0"/>
              </a:rPr>
              <a:t>Synthesize theoretical and practical knowledge to think critically, solve problems, make distinctions, make decisions, and communicate effectively with audiences. </a:t>
            </a:r>
          </a:p>
          <a:p>
            <a:pPr marL="0" indent="0">
              <a:buNone/>
            </a:pPr>
            <a:endParaRPr lang="en-US" dirty="0"/>
          </a:p>
        </p:txBody>
      </p:sp>
    </p:spTree>
    <p:extLst>
      <p:ext uri="{BB962C8B-B14F-4D97-AF65-F5344CB8AC3E}">
        <p14:creationId xmlns:p14="http://schemas.microsoft.com/office/powerpoint/2010/main" val="136120227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7B48E3-A605-F3E7-5CCF-FF115DC00175}"/>
              </a:ext>
            </a:extLst>
          </p:cNvPr>
          <p:cNvSpPr>
            <a:spLocks noGrp="1"/>
          </p:cNvSpPr>
          <p:nvPr>
            <p:ph type="title"/>
          </p:nvPr>
        </p:nvSpPr>
        <p:spPr>
          <a:xfrm>
            <a:off x="663191" y="365125"/>
            <a:ext cx="10690609" cy="1325563"/>
          </a:xfrm>
        </p:spPr>
        <p:txBody>
          <a:bodyPr>
            <a:normAutofit/>
          </a:bodyPr>
          <a:lstStyle/>
          <a:p>
            <a:r>
              <a:rPr lang="en-US" sz="3200" b="1" u="sng" dirty="0">
                <a:latin typeface="+mn-lt"/>
                <a:cs typeface="Times New Roman" panose="02020603050405020304" pitchFamily="18" charset="0"/>
              </a:rPr>
              <a:t>Scientific Reasoning SLOs</a:t>
            </a:r>
            <a:endParaRPr lang="en-US" sz="3200" dirty="0">
              <a:latin typeface="+mn-lt"/>
            </a:endParaRPr>
          </a:p>
        </p:txBody>
      </p:sp>
      <p:sp>
        <p:nvSpPr>
          <p:cNvPr id="3" name="Content Placeholder 2">
            <a:extLst>
              <a:ext uri="{FF2B5EF4-FFF2-40B4-BE49-F238E27FC236}">
                <a16:creationId xmlns:a16="http://schemas.microsoft.com/office/drawing/2014/main" id="{80DB4E9E-1E77-F8CE-208F-82315BA07D26}"/>
              </a:ext>
            </a:extLst>
          </p:cNvPr>
          <p:cNvSpPr>
            <a:spLocks noGrp="1"/>
          </p:cNvSpPr>
          <p:nvPr>
            <p:ph idx="1"/>
          </p:nvPr>
        </p:nvSpPr>
        <p:spPr>
          <a:xfrm>
            <a:off x="838200" y="1261179"/>
            <a:ext cx="10515600" cy="4575175"/>
          </a:xfrm>
        </p:spPr>
        <p:txBody>
          <a:bodyPr>
            <a:noAutofit/>
          </a:bodyPr>
          <a:lstStyle/>
          <a:p>
            <a:pPr marL="0" indent="0">
              <a:buNone/>
            </a:pPr>
            <a:r>
              <a:rPr lang="en-US" sz="2000" b="0" i="0" dirty="0">
                <a:effectLst/>
                <a:cs typeface="Times New Roman" panose="02020603050405020304" pitchFamily="18" charset="0"/>
              </a:rPr>
              <a:t>Students should be able to:</a:t>
            </a:r>
          </a:p>
          <a:p>
            <a:pPr marL="342900" indent="-342900" algn="l">
              <a:buFont typeface="+mj-lt"/>
              <a:buAutoNum type="arabicPeriod"/>
            </a:pPr>
            <a:r>
              <a:rPr lang="en-US" sz="2000" b="0" i="0" dirty="0">
                <a:effectLst/>
                <a:cs typeface="Times New Roman" panose="02020603050405020304" pitchFamily="18" charset="0"/>
              </a:rPr>
              <a:t>Formulate an evidence-based and testable scientific hypothesis about a natural phenomenon or system, conduct a controlled experimental investigation to address a scientific hypothesis, collect and analyze data, and interpret the results in context.</a:t>
            </a:r>
          </a:p>
          <a:p>
            <a:pPr marL="342900" indent="-342900" algn="l">
              <a:buFont typeface="+mj-lt"/>
              <a:buAutoNum type="arabicPeriod"/>
            </a:pPr>
            <a:r>
              <a:rPr lang="en-US" sz="2000" b="0" i="0" dirty="0">
                <a:effectLst/>
                <a:cs typeface="Times New Roman" panose="02020603050405020304" pitchFamily="18" charset="0"/>
              </a:rPr>
              <a:t>Use established scientific ideas and language to construct a well-reasoned explanation for why a phenomenon occurred as it did, or to predict the outcome of a future investigation.</a:t>
            </a:r>
          </a:p>
          <a:p>
            <a:pPr marL="342900" indent="-342900" algn="l">
              <a:buFont typeface="+mj-lt"/>
              <a:buAutoNum type="arabicPeriod"/>
            </a:pPr>
            <a:r>
              <a:rPr lang="en-US" sz="2000" b="0" i="0" dirty="0">
                <a:effectLst/>
                <a:cs typeface="Times New Roman" panose="02020603050405020304" pitchFamily="18" charset="0"/>
              </a:rPr>
              <a:t>Communicate scientific ideas in a variety of formats; depending on context these could be oral, written, diagrammatic, physical model, or algebraic.</a:t>
            </a:r>
          </a:p>
          <a:p>
            <a:pPr marL="342900" indent="-342900" algn="l">
              <a:buFont typeface="+mj-lt"/>
              <a:buAutoNum type="arabicPeriod"/>
            </a:pPr>
            <a:r>
              <a:rPr lang="en-US" sz="2000" b="0" i="0" dirty="0">
                <a:effectLst/>
                <a:cs typeface="Times New Roman" panose="02020603050405020304" pitchFamily="18" charset="0"/>
              </a:rPr>
              <a:t>Analyze and discuss the impact of scientific discovery on human thought and behavior, and understand that the scientific process is a human endeavor that has inherent uncertainty that can be quantified.</a:t>
            </a:r>
          </a:p>
          <a:p>
            <a:pPr marL="342900" indent="-342900" algn="l">
              <a:buFont typeface="+mj-lt"/>
              <a:buAutoNum type="arabicPeriod"/>
            </a:pPr>
            <a:r>
              <a:rPr lang="en-US" sz="2000" b="0" i="0" dirty="0">
                <a:effectLst/>
                <a:cs typeface="Times New Roman" panose="02020603050405020304" pitchFamily="18" charset="0"/>
              </a:rPr>
              <a:t>Apply unifying principles of science and the scientific method to problems or issues of a scientific nature and contrast them to non-scientific explanations.</a:t>
            </a:r>
          </a:p>
        </p:txBody>
      </p:sp>
    </p:spTree>
    <p:extLst>
      <p:ext uri="{BB962C8B-B14F-4D97-AF65-F5344CB8AC3E}">
        <p14:creationId xmlns:p14="http://schemas.microsoft.com/office/powerpoint/2010/main" val="41204470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Financial Literacy</a:t>
            </a:r>
          </a:p>
        </p:txBody>
      </p:sp>
      <p:sp>
        <p:nvSpPr>
          <p:cNvPr id="5" name="Content Placeholder 4"/>
          <p:cNvSpPr>
            <a:spLocks noGrp="1"/>
          </p:cNvSpPr>
          <p:nvPr>
            <p:ph sz="quarter" idx="1"/>
          </p:nvPr>
        </p:nvSpPr>
        <p:spPr>
          <a:xfrm>
            <a:off x="1981200" y="1916395"/>
            <a:ext cx="7682753" cy="4572000"/>
          </a:xfrm>
        </p:spPr>
        <p:txBody>
          <a:bodyPr>
            <a:normAutofit/>
          </a:bodyPr>
          <a:lstStyle/>
          <a:p>
            <a:r>
              <a:rPr lang="en-US" sz="2400" b="1" dirty="0"/>
              <a:t>General Plan</a:t>
            </a:r>
            <a:r>
              <a:rPr lang="en-US" sz="2400" dirty="0"/>
              <a:t>: digital badge with no credit hour requirement, tailored to different stages of student progress  </a:t>
            </a:r>
          </a:p>
          <a:p>
            <a:r>
              <a:rPr lang="en-US" sz="2400" dirty="0"/>
              <a:t>Student Learning Objectives: </a:t>
            </a:r>
          </a:p>
          <a:p>
            <a:pPr lvl="1"/>
            <a:r>
              <a:rPr lang="en-US" sz="2000" dirty="0"/>
              <a:t>Understand the basic elements of personal finance, including earning income, spending (budgeting), saving, investing, managing credit, and managing risk. </a:t>
            </a:r>
          </a:p>
          <a:p>
            <a:pPr lvl="1"/>
            <a:r>
              <a:rPr lang="en-US" sz="2000" dirty="0"/>
              <a:t>Understand the relationship between personal attitudes/behaviors and lifelong financial wellness. </a:t>
            </a:r>
          </a:p>
          <a:p>
            <a:pPr lvl="1"/>
            <a:r>
              <a:rPr lang="en-US" sz="2000" dirty="0"/>
              <a:t>Evaluate their financial wellness status and habits and seek advice and education from appropriate sources as needed.</a:t>
            </a:r>
          </a:p>
          <a:p>
            <a:pPr lvl="1"/>
            <a:r>
              <a:rPr lang="en-US" sz="2000" dirty="0"/>
              <a:t>Implement strategies to improve their financial wellness.</a:t>
            </a:r>
          </a:p>
          <a:p>
            <a:endParaRPr lang="en-US" dirty="0"/>
          </a:p>
        </p:txBody>
      </p:sp>
    </p:spTree>
    <p:extLst>
      <p:ext uri="{BB962C8B-B14F-4D97-AF65-F5344CB8AC3E}">
        <p14:creationId xmlns:p14="http://schemas.microsoft.com/office/powerpoint/2010/main" val="131083855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Data Literacy</a:t>
            </a:r>
          </a:p>
        </p:txBody>
      </p:sp>
      <p:sp>
        <p:nvSpPr>
          <p:cNvPr id="5" name="Content Placeholder 4"/>
          <p:cNvSpPr>
            <a:spLocks noGrp="1"/>
          </p:cNvSpPr>
          <p:nvPr>
            <p:ph sz="quarter" idx="1"/>
          </p:nvPr>
        </p:nvSpPr>
        <p:spPr>
          <a:xfrm>
            <a:off x="1981200" y="1916395"/>
            <a:ext cx="7682753" cy="4572000"/>
          </a:xfrm>
        </p:spPr>
        <p:txBody>
          <a:bodyPr>
            <a:normAutofit/>
          </a:bodyPr>
          <a:lstStyle/>
          <a:p>
            <a:endParaRPr lang="en-US" sz="2000" dirty="0"/>
          </a:p>
          <a:p>
            <a:endParaRPr lang="en-US" dirty="0"/>
          </a:p>
        </p:txBody>
      </p:sp>
      <p:graphicFrame>
        <p:nvGraphicFramePr>
          <p:cNvPr id="3" name="Table 2">
            <a:extLst>
              <a:ext uri="{FF2B5EF4-FFF2-40B4-BE49-F238E27FC236}">
                <a16:creationId xmlns:a16="http://schemas.microsoft.com/office/drawing/2014/main" id="{F6D6B4EC-4044-421D-B65F-0AF04EEC2D2E}"/>
              </a:ext>
            </a:extLst>
          </p:cNvPr>
          <p:cNvGraphicFramePr>
            <a:graphicFrameLocks noGrp="1"/>
          </p:cNvGraphicFramePr>
          <p:nvPr/>
        </p:nvGraphicFramePr>
        <p:xfrm>
          <a:off x="1960652" y="1417638"/>
          <a:ext cx="7792948" cy="5389880"/>
        </p:xfrm>
        <a:graphic>
          <a:graphicData uri="http://schemas.openxmlformats.org/drawingml/2006/table">
            <a:tbl>
              <a:tblPr>
                <a:tableStyleId>{2D5ABB26-0587-4C30-8999-92F81FD0307C}</a:tableStyleId>
              </a:tblPr>
              <a:tblGrid>
                <a:gridCol w="7792948">
                  <a:extLst>
                    <a:ext uri="{9D8B030D-6E8A-4147-A177-3AD203B41FA5}">
                      <a16:colId xmlns:a16="http://schemas.microsoft.com/office/drawing/2014/main" val="3469630320"/>
                    </a:ext>
                  </a:extLst>
                </a:gridCol>
              </a:tblGrid>
              <a:tr h="897119">
                <a:tc>
                  <a:txBody>
                    <a:bodyPr/>
                    <a:lstStyle/>
                    <a:p>
                      <a:pPr marL="342900" indent="-342900" algn="l" fontAlgn="b">
                        <a:buFont typeface="Arial" panose="020B0604020202020204" pitchFamily="34" charset="0"/>
                        <a:buChar char="•"/>
                      </a:pPr>
                      <a:r>
                        <a:rPr lang="en-US" sz="2000" u="none" strike="noStrike" dirty="0">
                          <a:effectLst/>
                        </a:rPr>
                        <a:t>Think probabilistically about how the world works, and how to make decisions. Be aware of statistical fallacies and paradoxes, and instill an informed skepticism about specific claims.</a:t>
                      </a: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2009713311"/>
                  </a:ext>
                </a:extLst>
              </a:tr>
              <a:tr h="1180048">
                <a:tc>
                  <a:txBody>
                    <a:bodyPr/>
                    <a:lstStyle/>
                    <a:p>
                      <a:pPr marL="342900" marR="0" lvl="0" indent="-34290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2000" u="none" strike="noStrike" dirty="0">
                          <a:effectLst/>
                        </a:rPr>
                        <a:t>Understand statistical inference and how it is influenced by biased sampling and small sample sizes. Demonstrate fundamental knowledge of estimation and hypothesis testing. Critically appraise and interpret research reports.</a:t>
                      </a: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3528589078"/>
                  </a:ext>
                </a:extLst>
              </a:tr>
              <a:tr h="1462976">
                <a:tc>
                  <a:txBody>
                    <a:bodyPr/>
                    <a:lstStyle/>
                    <a:p>
                      <a:pPr marL="342900" marR="0" lvl="0" indent="-34290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2000" u="none" strike="noStrike" dirty="0">
                          <a:effectLst/>
                        </a:rPr>
                        <a:t>Understand the difference between correlation and causation, and explain ways in which variables can exhibit correlation when there is no causal influence. Identify inappropriate causal language. Distinguish the benefits of predictive modeling versus causal inference</a:t>
                      </a:r>
                    </a:p>
                    <a:p>
                      <a:pPr marL="342900" indent="-342900" algn="l" fontAlgn="b">
                        <a:buFont typeface="Arial" panose="020B0604020202020204" pitchFamily="34" charset="0"/>
                        <a:buChar char="•"/>
                      </a:pP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746396492"/>
                  </a:ext>
                </a:extLst>
              </a:tr>
              <a:tr h="1462976">
                <a:tc>
                  <a:txBody>
                    <a:bodyPr/>
                    <a:lstStyle/>
                    <a:p>
                      <a:pPr marL="342900" marR="0" lvl="0" indent="-342900" algn="l" defTabSz="457200" rtl="0" eaLnBrk="1" fontAlgn="b" latinLnBrk="0" hangingPunct="1">
                        <a:lnSpc>
                          <a:spcPct val="100000"/>
                        </a:lnSpc>
                        <a:spcBef>
                          <a:spcPts val="0"/>
                        </a:spcBef>
                        <a:spcAft>
                          <a:spcPts val="0"/>
                        </a:spcAft>
                        <a:buClrTx/>
                        <a:buSzTx/>
                        <a:buFont typeface="Arial" panose="020B0604020202020204" pitchFamily="34" charset="0"/>
                        <a:buChar char="•"/>
                        <a:tabLst/>
                        <a:defRPr/>
                      </a:pPr>
                      <a:r>
                        <a:rPr lang="en-US" sz="2000" u="none" strike="noStrike" dirty="0">
                          <a:effectLst/>
                        </a:rPr>
                        <a:t>Use the potential outcomes approach to explain and understand causality. Explain how unobserved counterfactuals are the fundamental problem of causal inference, and why randomized control trials are the gold standard of estimating causal effects</a:t>
                      </a:r>
                    </a:p>
                    <a:p>
                      <a:pPr marL="342900" indent="-342900" algn="l" fontAlgn="b">
                        <a:buFont typeface="Arial" panose="020B0604020202020204" pitchFamily="34" charset="0"/>
                        <a:buChar char="•"/>
                      </a:pPr>
                      <a:endParaRPr lang="en-US" sz="2000" b="0" i="0" u="none" strike="noStrike" dirty="0">
                        <a:solidFill>
                          <a:srgbClr val="000000"/>
                        </a:solidFill>
                        <a:effectLst/>
                        <a:latin typeface="Aptos Narrow"/>
                      </a:endParaRPr>
                    </a:p>
                  </a:txBody>
                  <a:tcPr marL="6350" marR="6350" marT="6350" anchor="b"/>
                </a:tc>
                <a:extLst>
                  <a:ext uri="{0D108BD9-81ED-4DB2-BD59-A6C34878D82A}">
                    <a16:rowId xmlns:a16="http://schemas.microsoft.com/office/drawing/2014/main" val="2009200058"/>
                  </a:ext>
                </a:extLst>
              </a:tr>
            </a:tbl>
          </a:graphicData>
        </a:graphic>
      </p:graphicFrame>
    </p:spTree>
    <p:extLst>
      <p:ext uri="{BB962C8B-B14F-4D97-AF65-F5344CB8AC3E}">
        <p14:creationId xmlns:p14="http://schemas.microsoft.com/office/powerpoint/2010/main" val="94919002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TotalTime>
  <Words>1502</Words>
  <Application>Microsoft Macintosh PowerPoint</Application>
  <PresentationFormat>Widescreen</PresentationFormat>
  <Paragraphs>132</Paragraphs>
  <Slides>12</Slides>
  <Notes>2</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12</vt:i4>
      </vt:variant>
    </vt:vector>
  </HeadingPairs>
  <TitlesOfParts>
    <vt:vector size="22" baseType="lpstr">
      <vt:lpstr>Aptos</vt:lpstr>
      <vt:lpstr>Aptos Narrow</vt:lpstr>
      <vt:lpstr>Arial</vt:lpstr>
      <vt:lpstr>Calibri</vt:lpstr>
      <vt:lpstr>Calibri Light</vt:lpstr>
      <vt:lpstr>Century Gothic</vt:lpstr>
      <vt:lpstr>Symbol</vt:lpstr>
      <vt:lpstr>Times New Roman</vt:lpstr>
      <vt:lpstr>WordVisi_MSFontService</vt:lpstr>
      <vt:lpstr>Office Theme</vt:lpstr>
      <vt:lpstr>General Education Implementation Committee: Senate Update (Jan. 27, 2025)</vt:lpstr>
      <vt:lpstr>Proposed Name Changes</vt:lpstr>
      <vt:lpstr>Quantitative Reasoning &amp; Analysis: Student Learning Outcomes</vt:lpstr>
      <vt:lpstr>Humanities/Cultural Expression: Student Learning Outcomes</vt:lpstr>
      <vt:lpstr>Historical Foundations &amp; Human Experience**</vt:lpstr>
      <vt:lpstr>Communication: Student Learning Outcomes</vt:lpstr>
      <vt:lpstr>Scientific Reasoning SLOs</vt:lpstr>
      <vt:lpstr>Financial Literacy</vt:lpstr>
      <vt:lpstr>Data Literacy</vt:lpstr>
      <vt:lpstr>AI/Cyber Literacy</vt:lpstr>
      <vt:lpstr>AI/Cyber Literacy</vt:lpstr>
      <vt:lpstr>Information Literacy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Proposing General Education Courses</dc:title>
  <dc:creator>Null, Linda</dc:creator>
  <cp:lastModifiedBy>Anthony, Holly Portia</cp:lastModifiedBy>
  <cp:revision>21</cp:revision>
  <dcterms:created xsi:type="dcterms:W3CDTF">2024-11-11T21:23:31Z</dcterms:created>
  <dcterms:modified xsi:type="dcterms:W3CDTF">2025-01-27T18:38:20Z</dcterms:modified>
</cp:coreProperties>
</file>