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06" r:id="rId5"/>
    <p:sldId id="308" r:id="rId6"/>
    <p:sldId id="298" r:id="rId7"/>
    <p:sldId id="318" r:id="rId8"/>
    <p:sldId id="314" r:id="rId9"/>
    <p:sldId id="257" r:id="rId10"/>
    <p:sldId id="258" r:id="rId11"/>
    <p:sldId id="319" r:id="rId12"/>
    <p:sldId id="321" r:id="rId13"/>
    <p:sldId id="315" r:id="rId14"/>
    <p:sldId id="316" r:id="rId15"/>
    <p:sldId id="317" r:id="rId16"/>
    <p:sldId id="312" r:id="rId17"/>
    <p:sldId id="320" r:id="rId18"/>
    <p:sldId id="272" r:id="rId19"/>
    <p:sldId id="262" r:id="rId20"/>
    <p:sldId id="299" r:id="rId21"/>
    <p:sldId id="264" r:id="rId22"/>
    <p:sldId id="301" r:id="rId23"/>
    <p:sldId id="302" r:id="rId24"/>
    <p:sldId id="300" r:id="rId25"/>
    <p:sldId id="303" r:id="rId26"/>
    <p:sldId id="304" r:id="rId27"/>
    <p:sldId id="270" r:id="rId28"/>
    <p:sldId id="269"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89238"/>
  </p:normalViewPr>
  <p:slideViewPr>
    <p:cSldViewPr snapToGrid="0">
      <p:cViewPr varScale="1">
        <p:scale>
          <a:sx n="129" d="100"/>
          <a:sy n="129" d="100"/>
        </p:scale>
        <p:origin x="61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4AA08-B91D-ED43-8D58-0B56CD9BF97D}" type="datetimeFigureOut">
              <a:rPr lang="en-US" smtClean="0"/>
              <a:t>3/6/25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51B19-F6CF-2E4C-8C55-95805878D67B}" type="slidenum">
              <a:rPr lang="en-US" smtClean="0"/>
              <a:t>‹#›</a:t>
            </a:fld>
            <a:endParaRPr lang="en-US"/>
          </a:p>
        </p:txBody>
      </p:sp>
    </p:spTree>
    <p:extLst>
      <p:ext uri="{BB962C8B-B14F-4D97-AF65-F5344CB8AC3E}">
        <p14:creationId xmlns:p14="http://schemas.microsoft.com/office/powerpoint/2010/main" val="353049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 see our job as ensuring the breadth of Gen Ed is preserved and then allowing program faculty some flexibility to decide on areas of depth for their majors</a:t>
            </a:r>
          </a:p>
          <a:p>
            <a:endParaRPr lang="en-US" dirty="0"/>
          </a:p>
        </p:txBody>
      </p:sp>
      <p:sp>
        <p:nvSpPr>
          <p:cNvPr id="4" name="Slide Number Placeholder 3"/>
          <p:cNvSpPr>
            <a:spLocks noGrp="1"/>
          </p:cNvSpPr>
          <p:nvPr>
            <p:ph type="sldNum" sz="quarter" idx="5"/>
          </p:nvPr>
        </p:nvSpPr>
        <p:spPr/>
        <p:txBody>
          <a:bodyPr/>
          <a:lstStyle/>
          <a:p>
            <a:fld id="{C8251B19-F6CF-2E4C-8C55-95805878D67B}" type="slidenum">
              <a:rPr lang="en-US" smtClean="0"/>
              <a:t>2</a:t>
            </a:fld>
            <a:endParaRPr lang="en-US"/>
          </a:p>
        </p:txBody>
      </p:sp>
    </p:spTree>
    <p:extLst>
      <p:ext uri="{BB962C8B-B14F-4D97-AF65-F5344CB8AC3E}">
        <p14:creationId xmlns:p14="http://schemas.microsoft.com/office/powerpoint/2010/main" val="8720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51B19-F6CF-2E4C-8C55-95805878D67B}" type="slidenum">
              <a:rPr lang="en-US" smtClean="0"/>
              <a:t>3</a:t>
            </a:fld>
            <a:endParaRPr lang="en-US"/>
          </a:p>
        </p:txBody>
      </p:sp>
    </p:spTree>
    <p:extLst>
      <p:ext uri="{BB962C8B-B14F-4D97-AF65-F5344CB8AC3E}">
        <p14:creationId xmlns:p14="http://schemas.microsoft.com/office/powerpoint/2010/main" val="17680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“appraise.”</a:t>
            </a:r>
          </a:p>
        </p:txBody>
      </p:sp>
      <p:sp>
        <p:nvSpPr>
          <p:cNvPr id="4" name="Slide Number Placeholder 3"/>
          <p:cNvSpPr>
            <a:spLocks noGrp="1"/>
          </p:cNvSpPr>
          <p:nvPr>
            <p:ph type="sldNum" sz="quarter" idx="5"/>
          </p:nvPr>
        </p:nvSpPr>
        <p:spPr/>
        <p:txBody>
          <a:bodyPr/>
          <a:lstStyle/>
          <a:p>
            <a:fld id="{C8251B19-F6CF-2E4C-8C55-95805878D67B}" type="slidenum">
              <a:rPr lang="en-US" smtClean="0"/>
              <a:t>7</a:t>
            </a:fld>
            <a:endParaRPr lang="en-US"/>
          </a:p>
        </p:txBody>
      </p:sp>
    </p:spTree>
    <p:extLst>
      <p:ext uri="{BB962C8B-B14F-4D97-AF65-F5344CB8AC3E}">
        <p14:creationId xmlns:p14="http://schemas.microsoft.com/office/powerpoint/2010/main" val="347980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change theory; negotiated consensus; etc.</a:t>
            </a:r>
          </a:p>
        </p:txBody>
      </p:sp>
      <p:sp>
        <p:nvSpPr>
          <p:cNvPr id="4" name="Slide Number Placeholder 3"/>
          <p:cNvSpPr>
            <a:spLocks noGrp="1"/>
          </p:cNvSpPr>
          <p:nvPr>
            <p:ph type="sldNum" sz="quarter" idx="5"/>
          </p:nvPr>
        </p:nvSpPr>
        <p:spPr/>
        <p:txBody>
          <a:bodyPr/>
          <a:lstStyle/>
          <a:p>
            <a:fld id="{C8251B19-F6CF-2E4C-8C55-95805878D67B}" type="slidenum">
              <a:rPr lang="en-US" smtClean="0"/>
              <a:t>13</a:t>
            </a:fld>
            <a:endParaRPr lang="en-US"/>
          </a:p>
        </p:txBody>
      </p:sp>
    </p:spTree>
    <p:extLst>
      <p:ext uri="{BB962C8B-B14F-4D97-AF65-F5344CB8AC3E}">
        <p14:creationId xmlns:p14="http://schemas.microsoft.com/office/powerpoint/2010/main" val="363936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51B19-F6CF-2E4C-8C55-95805878D67B}" type="slidenum">
              <a:rPr lang="en-US" smtClean="0"/>
              <a:t>20</a:t>
            </a:fld>
            <a:endParaRPr lang="en-US"/>
          </a:p>
        </p:txBody>
      </p:sp>
    </p:spTree>
    <p:extLst>
      <p:ext uri="{BB962C8B-B14F-4D97-AF65-F5344CB8AC3E}">
        <p14:creationId xmlns:p14="http://schemas.microsoft.com/office/powerpoint/2010/main" val="218409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A30B-51F8-6B3B-74A7-23DD31193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C4145-C945-2837-E3D0-B2009688A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876D0-1E65-E8EC-D95A-1E14FB32F4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2D1C3-338A-B468-7B9A-ADDB309FC473}"/>
              </a:ext>
            </a:extLst>
          </p:cNvPr>
          <p:cNvSpPr>
            <a:spLocks noGrp="1"/>
          </p:cNvSpPr>
          <p:nvPr>
            <p:ph type="sldNum" sz="quarter" idx="5"/>
          </p:nvPr>
        </p:nvSpPr>
        <p:spPr/>
        <p:txBody>
          <a:bodyPr/>
          <a:lstStyle/>
          <a:p>
            <a:fld id="{C8251B19-F6CF-2E4C-8C55-95805878D67B}" type="slidenum">
              <a:rPr lang="en-US" smtClean="0"/>
              <a:t>22</a:t>
            </a:fld>
            <a:endParaRPr lang="en-US"/>
          </a:p>
        </p:txBody>
      </p:sp>
    </p:spTree>
    <p:extLst>
      <p:ext uri="{BB962C8B-B14F-4D97-AF65-F5344CB8AC3E}">
        <p14:creationId xmlns:p14="http://schemas.microsoft.com/office/powerpoint/2010/main" val="23314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6CD1-E27E-49F3-B4AC-1F9A22594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2F9FCB-8354-4807-98B7-C7C4B2E95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3EFA12-8C3E-47D1-A9B8-0FB9A633C9AB}"/>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DE15760C-BA12-4165-9B50-25E70AF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C5FBB-4C2C-431A-A698-508AF40B0B92}"/>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23009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7AD5-58BE-412A-AB91-CA53A6B291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11E87-05FF-444E-9EC7-8457DD829C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6BCDA-08A7-40B4-B4DF-E0CB5B41EF1D}"/>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B0EBAA9F-A621-4DFA-926B-9A16D531B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8C22F-008A-4DEA-BBC1-1AF7E9C717D8}"/>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80033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E03C-7365-4387-A024-7FF454D509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400156-9DCB-4C45-BE5A-7EF4498BA1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39B78-439E-4BEF-B233-11C572208B43}"/>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FDB3E5B4-BC8F-4FAF-87F1-5A612724E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8746E-70AB-4E1C-AA69-12C919EBE336}"/>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270479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2AD7-4F9C-4E79-B275-D94F8A774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6ABC4-A3FF-4871-9DEC-0FE6FE4E0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5E413-BE6A-4E90-AA50-63DD8482E5F4}"/>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74AD54ED-F49C-4B4E-B19F-CD879793F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2DA95-4C5B-4EE7-A483-CB998FA20B67}"/>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6825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D1BA-7C0A-437C-8FF5-A126C236C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CBF771-FBBD-4468-BB7A-FC7EAA647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9DD8E5-D786-4C65-8853-B72A6A09FD89}"/>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5BF21F2E-1847-48C0-AD2D-0CF5894D9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34FF3-4726-4BB6-8542-FA0C8BB917E3}"/>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270341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B347-6862-4E62-9450-D13840C8CB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E1442-49C2-4612-A682-D257CB995D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98029D-3F70-4645-9FE6-DCDA7AB54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AB45-FA8A-4446-95FC-D0B101CE8048}"/>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6" name="Footer Placeholder 5">
            <a:extLst>
              <a:ext uri="{FF2B5EF4-FFF2-40B4-BE49-F238E27FC236}">
                <a16:creationId xmlns:a16="http://schemas.microsoft.com/office/drawing/2014/main" id="{6F5ACB6C-A7BF-4F6F-A1EA-5B768FF0C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9A0F7-8386-45D0-AC80-14FF5C0E991F}"/>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21002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AA7E-AA4E-4316-ADD7-CA9154080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CA924-55E6-4E66-AC3A-7869B0ABF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0DFDB5-E369-4C6C-A311-EB88EFC533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362C9B-8D7D-4F92-A497-D4FEC7D65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2C28B-DEBC-4094-A348-E1891B7598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D8EF60-0E5B-40EB-9486-7F5F5A6B2A46}"/>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8" name="Footer Placeholder 7">
            <a:extLst>
              <a:ext uri="{FF2B5EF4-FFF2-40B4-BE49-F238E27FC236}">
                <a16:creationId xmlns:a16="http://schemas.microsoft.com/office/drawing/2014/main" id="{5CB23CBA-C7FA-45CB-8F83-3ABBEA71F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31D5CC-521F-44F8-A9DC-0E2B3B7409CE}"/>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87832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811A-3739-444F-B94F-E094F9AC3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90AD21-3B80-47C8-8C6C-872C076730F3}"/>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4" name="Footer Placeholder 3">
            <a:extLst>
              <a:ext uri="{FF2B5EF4-FFF2-40B4-BE49-F238E27FC236}">
                <a16:creationId xmlns:a16="http://schemas.microsoft.com/office/drawing/2014/main" id="{47E746B7-716F-4495-9674-135629ADC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082591-4A57-48D4-B4DB-6B6B67CE9CA0}"/>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221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B1F32-5AF7-4300-A27B-0660E867DACD}"/>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3" name="Footer Placeholder 2">
            <a:extLst>
              <a:ext uri="{FF2B5EF4-FFF2-40B4-BE49-F238E27FC236}">
                <a16:creationId xmlns:a16="http://schemas.microsoft.com/office/drawing/2014/main" id="{2BC1D3D0-DAC0-4943-B513-3BB502ACA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767CE-6C96-4664-875A-A7B0590FD45A}"/>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805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ED22-E935-4B05-9C02-2AB0D3EC6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43B8BA-A0D1-47E8-A2F8-BCFF34009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994D5-6C2D-403A-92B8-6A2E7E30E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FBBE6-40F2-4740-AC7A-7B441A0E604C}"/>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6" name="Footer Placeholder 5">
            <a:extLst>
              <a:ext uri="{FF2B5EF4-FFF2-40B4-BE49-F238E27FC236}">
                <a16:creationId xmlns:a16="http://schemas.microsoft.com/office/drawing/2014/main" id="{4054820A-7674-4415-AB68-029EF8F1E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E98FB-FF85-48AF-8C65-42C14919C9F6}"/>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8160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B2B5-248F-4843-817B-10EB96B93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EB79F-D06C-44D3-BB50-B644B7DC2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9B7055-A440-43AC-BAC3-E8623B743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04C68-A283-4D22-99CA-52F1691B2BA0}"/>
              </a:ext>
            </a:extLst>
          </p:cNvPr>
          <p:cNvSpPr>
            <a:spLocks noGrp="1"/>
          </p:cNvSpPr>
          <p:nvPr>
            <p:ph type="dt" sz="half" idx="10"/>
          </p:nvPr>
        </p:nvSpPr>
        <p:spPr/>
        <p:txBody>
          <a:bodyPr/>
          <a:lstStyle/>
          <a:p>
            <a:fld id="{9D71D8DB-D8D8-4945-A252-EB3B9683A261}" type="datetimeFigureOut">
              <a:rPr lang="en-US" smtClean="0"/>
              <a:t>3/6/25</a:t>
            </a:fld>
            <a:endParaRPr lang="en-US"/>
          </a:p>
        </p:txBody>
      </p:sp>
      <p:sp>
        <p:nvSpPr>
          <p:cNvPr id="6" name="Footer Placeholder 5">
            <a:extLst>
              <a:ext uri="{FF2B5EF4-FFF2-40B4-BE49-F238E27FC236}">
                <a16:creationId xmlns:a16="http://schemas.microsoft.com/office/drawing/2014/main" id="{3D0675F6-B799-4CDC-9F6B-C3240E4F6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0ED3-CF20-485D-A116-FE11A85072E6}"/>
              </a:ext>
            </a:extLst>
          </p:cNvPr>
          <p:cNvSpPr>
            <a:spLocks noGrp="1"/>
          </p:cNvSpPr>
          <p:nvPr>
            <p:ph type="sldNum" sz="quarter" idx="12"/>
          </p:nvPr>
        </p:nvSpPr>
        <p:spPr/>
        <p:txBody>
          <a:bodyPr/>
          <a:lstStyle/>
          <a:p>
            <a:fld id="{A71C4BAF-7FAF-452E-A149-063680055675}" type="slidenum">
              <a:rPr lang="en-US" smtClean="0"/>
              <a:t>‹#›</a:t>
            </a:fld>
            <a:endParaRPr lang="en-US"/>
          </a:p>
        </p:txBody>
      </p:sp>
    </p:spTree>
    <p:extLst>
      <p:ext uri="{BB962C8B-B14F-4D97-AF65-F5344CB8AC3E}">
        <p14:creationId xmlns:p14="http://schemas.microsoft.com/office/powerpoint/2010/main" val="11968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945D1-1CCF-4D94-943A-9C393AA55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6A011-0D5C-4D0D-9225-12B2D66EA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9C211-FF7A-41AB-9290-D54DEB634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1D8DB-D8D8-4945-A252-EB3B9683A261}" type="datetimeFigureOut">
              <a:rPr lang="en-US" smtClean="0"/>
              <a:t>3/6/25</a:t>
            </a:fld>
            <a:endParaRPr lang="en-US"/>
          </a:p>
        </p:txBody>
      </p:sp>
      <p:sp>
        <p:nvSpPr>
          <p:cNvPr id="5" name="Footer Placeholder 4">
            <a:extLst>
              <a:ext uri="{FF2B5EF4-FFF2-40B4-BE49-F238E27FC236}">
                <a16:creationId xmlns:a16="http://schemas.microsoft.com/office/drawing/2014/main" id="{A83378AD-2121-4C80-9333-3864E4FD9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D1AF6C-19D5-4476-9893-5B49F1463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C4BAF-7FAF-452E-A149-063680055675}" type="slidenum">
              <a:rPr lang="en-US" smtClean="0"/>
              <a:t>‹#›</a:t>
            </a:fld>
            <a:endParaRPr lang="en-US"/>
          </a:p>
        </p:txBody>
      </p:sp>
    </p:spTree>
    <p:extLst>
      <p:ext uri="{BB962C8B-B14F-4D97-AF65-F5344CB8AC3E}">
        <p14:creationId xmlns:p14="http://schemas.microsoft.com/office/powerpoint/2010/main" val="3285200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q7N2hmX9F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0CDC-5B12-F921-F04F-67A8F3011FB4}"/>
              </a:ext>
            </a:extLst>
          </p:cNvPr>
          <p:cNvSpPr>
            <a:spLocks noGrp="1"/>
          </p:cNvSpPr>
          <p:nvPr>
            <p:ph type="title"/>
          </p:nvPr>
        </p:nvSpPr>
        <p:spPr/>
        <p:txBody>
          <a:bodyPr/>
          <a:lstStyle/>
          <a:p>
            <a:r>
              <a:rPr lang="en-US" b="1" dirty="0"/>
              <a:t>Agenda: Mar. 6</a:t>
            </a:r>
          </a:p>
        </p:txBody>
      </p:sp>
      <p:sp>
        <p:nvSpPr>
          <p:cNvPr id="3" name="Content Placeholder 2">
            <a:extLst>
              <a:ext uri="{FF2B5EF4-FFF2-40B4-BE49-F238E27FC236}">
                <a16:creationId xmlns:a16="http://schemas.microsoft.com/office/drawing/2014/main" id="{B069C60C-281B-00AF-92FD-B086EFEBACED}"/>
              </a:ext>
            </a:extLst>
          </p:cNvPr>
          <p:cNvSpPr>
            <a:spLocks noGrp="1"/>
          </p:cNvSpPr>
          <p:nvPr>
            <p:ph idx="1"/>
          </p:nvPr>
        </p:nvSpPr>
        <p:spPr/>
        <p:txBody>
          <a:bodyPr>
            <a:normAutofit/>
          </a:bodyPr>
          <a:lstStyle/>
          <a:p>
            <a:r>
              <a:rPr lang="en-US" dirty="0"/>
              <a:t>Updates from Financial &amp; Digital Literacy Team</a:t>
            </a:r>
          </a:p>
          <a:p>
            <a:r>
              <a:rPr lang="en-US" dirty="0"/>
              <a:t>Review Survey Data &amp; Discuss Hours Proposals</a:t>
            </a:r>
          </a:p>
          <a:p>
            <a:r>
              <a:rPr lang="en-US" dirty="0"/>
              <a:t>Discuss areas where warranted</a:t>
            </a:r>
          </a:p>
          <a:p>
            <a:r>
              <a:rPr lang="en-US" dirty="0"/>
              <a:t>Additional Meetings?</a:t>
            </a:r>
          </a:p>
          <a:p>
            <a:pPr marL="0" indent="0">
              <a:buNone/>
            </a:pPr>
            <a:endParaRPr lang="en-US" dirty="0"/>
          </a:p>
        </p:txBody>
      </p:sp>
    </p:spTree>
    <p:extLst>
      <p:ext uri="{BB962C8B-B14F-4D97-AF65-F5344CB8AC3E}">
        <p14:creationId xmlns:p14="http://schemas.microsoft.com/office/powerpoint/2010/main" val="82123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C740-996E-C7FC-7EE4-324F4E973A7D}"/>
              </a:ext>
            </a:extLst>
          </p:cNvPr>
          <p:cNvSpPr>
            <a:spLocks noGrp="1"/>
          </p:cNvSpPr>
          <p:nvPr>
            <p:ph type="title"/>
          </p:nvPr>
        </p:nvSpPr>
        <p:spPr/>
        <p:txBody>
          <a:bodyPr/>
          <a:lstStyle/>
          <a:p>
            <a:r>
              <a:rPr lang="en-US" dirty="0"/>
              <a:t>Literature Requirement: Discussion</a:t>
            </a:r>
          </a:p>
        </p:txBody>
      </p:sp>
      <p:pic>
        <p:nvPicPr>
          <p:cNvPr id="5" name="Content Placeholder 4">
            <a:extLst>
              <a:ext uri="{FF2B5EF4-FFF2-40B4-BE49-F238E27FC236}">
                <a16:creationId xmlns:a16="http://schemas.microsoft.com/office/drawing/2014/main" id="{BA424A6E-B23B-7E9D-45E9-8E74E6311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1821" y="1825625"/>
            <a:ext cx="4988358" cy="4351338"/>
          </a:xfrm>
        </p:spPr>
      </p:pic>
    </p:spTree>
    <p:extLst>
      <p:ext uri="{BB962C8B-B14F-4D97-AF65-F5344CB8AC3E}">
        <p14:creationId xmlns:p14="http://schemas.microsoft.com/office/powerpoint/2010/main" val="305371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AF02-590D-4FC7-551B-1E407ECA9049}"/>
              </a:ext>
            </a:extLst>
          </p:cNvPr>
          <p:cNvSpPr>
            <a:spLocks noGrp="1"/>
          </p:cNvSpPr>
          <p:nvPr>
            <p:ph type="title"/>
          </p:nvPr>
        </p:nvSpPr>
        <p:spPr/>
        <p:txBody>
          <a:bodyPr/>
          <a:lstStyle/>
          <a:p>
            <a:r>
              <a:rPr lang="en-US" dirty="0"/>
              <a:t>Communication: Discussion</a:t>
            </a:r>
          </a:p>
        </p:txBody>
      </p:sp>
      <p:pic>
        <p:nvPicPr>
          <p:cNvPr id="5" name="Content Placeholder 4">
            <a:extLst>
              <a:ext uri="{FF2B5EF4-FFF2-40B4-BE49-F238E27FC236}">
                <a16:creationId xmlns:a16="http://schemas.microsoft.com/office/drawing/2014/main" id="{295FD777-469A-D237-D13B-C4EB0A96AE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4912" y="1825625"/>
            <a:ext cx="4522175" cy="4351338"/>
          </a:xfrm>
        </p:spPr>
      </p:pic>
    </p:spTree>
    <p:extLst>
      <p:ext uri="{BB962C8B-B14F-4D97-AF65-F5344CB8AC3E}">
        <p14:creationId xmlns:p14="http://schemas.microsoft.com/office/powerpoint/2010/main" val="338218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FE70-D032-5FDE-02AF-66EB94FC2FD5}"/>
              </a:ext>
            </a:extLst>
          </p:cNvPr>
          <p:cNvSpPr>
            <a:spLocks noGrp="1"/>
          </p:cNvSpPr>
          <p:nvPr>
            <p:ph type="title"/>
          </p:nvPr>
        </p:nvSpPr>
        <p:spPr/>
        <p:txBody>
          <a:bodyPr/>
          <a:lstStyle/>
          <a:p>
            <a:r>
              <a:rPr lang="en-US" dirty="0"/>
              <a:t>Scientific Reasoning: Discussion</a:t>
            </a:r>
          </a:p>
        </p:txBody>
      </p:sp>
      <p:pic>
        <p:nvPicPr>
          <p:cNvPr id="5" name="Content Placeholder 4">
            <a:extLst>
              <a:ext uri="{FF2B5EF4-FFF2-40B4-BE49-F238E27FC236}">
                <a16:creationId xmlns:a16="http://schemas.microsoft.com/office/drawing/2014/main" id="{B3208E9A-2D76-0CC6-6929-1A52D6955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4036" y="1825625"/>
            <a:ext cx="4623927" cy="4351338"/>
          </a:xfrm>
        </p:spPr>
      </p:pic>
    </p:spTree>
    <p:extLst>
      <p:ext uri="{BB962C8B-B14F-4D97-AF65-F5344CB8AC3E}">
        <p14:creationId xmlns:p14="http://schemas.microsoft.com/office/powerpoint/2010/main" val="30854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B3E7-9A6E-666B-9E17-DD9A55F007D7}"/>
              </a:ext>
            </a:extLst>
          </p:cNvPr>
          <p:cNvSpPr>
            <a:spLocks noGrp="1"/>
          </p:cNvSpPr>
          <p:nvPr>
            <p:ph type="title"/>
          </p:nvPr>
        </p:nvSpPr>
        <p:spPr>
          <a:xfrm>
            <a:off x="530579" y="365125"/>
            <a:ext cx="11221154" cy="1325563"/>
          </a:xfrm>
        </p:spPr>
        <p:txBody>
          <a:bodyPr/>
          <a:lstStyle/>
          <a:p>
            <a:r>
              <a:rPr lang="en-US" dirty="0"/>
              <a:t>Methods for selecting our final recommendation</a:t>
            </a:r>
          </a:p>
        </p:txBody>
      </p:sp>
      <p:sp>
        <p:nvSpPr>
          <p:cNvPr id="3" name="Content Placeholder 2">
            <a:extLst>
              <a:ext uri="{FF2B5EF4-FFF2-40B4-BE49-F238E27FC236}">
                <a16:creationId xmlns:a16="http://schemas.microsoft.com/office/drawing/2014/main" id="{59FC15DF-D66A-491D-809E-8FF56FEFB9F9}"/>
              </a:ext>
            </a:extLst>
          </p:cNvPr>
          <p:cNvSpPr>
            <a:spLocks noGrp="1"/>
          </p:cNvSpPr>
          <p:nvPr>
            <p:ph idx="1"/>
          </p:nvPr>
        </p:nvSpPr>
        <p:spPr/>
        <p:txBody>
          <a:bodyPr>
            <a:normAutofit lnSpcReduction="10000"/>
          </a:bodyPr>
          <a:lstStyle/>
          <a:p>
            <a:r>
              <a:rPr lang="en-US" dirty="0"/>
              <a:t>Reasoning/Discussion</a:t>
            </a:r>
          </a:p>
          <a:p>
            <a:r>
              <a:rPr lang="en-US" dirty="0"/>
              <a:t>Parliamentary Procedure (6 options)</a:t>
            </a:r>
          </a:p>
          <a:p>
            <a:pPr lvl="1"/>
            <a:r>
              <a:rPr lang="en-US" dirty="0"/>
              <a:t>General Consent; Voice Vote; Show of Hands; Rising Vote; Roll Call; Ballot Vote</a:t>
            </a:r>
          </a:p>
          <a:p>
            <a:r>
              <a:rPr lang="en-US" dirty="0"/>
              <a:t>Ranked choice voting</a:t>
            </a:r>
          </a:p>
          <a:p>
            <a:pPr marL="457200" lvl="1" indent="0">
              <a:buNone/>
            </a:pPr>
            <a:r>
              <a:rPr lang="en-US" sz="2000" dirty="0"/>
              <a:t>(</a:t>
            </a:r>
            <a:r>
              <a:rPr lang="en-US" sz="2000" dirty="0">
                <a:hlinkClick r:id="rId3"/>
              </a:rPr>
              <a:t>https://www.youtube.com/watch?v=gq7N2hmX9FI</a:t>
            </a:r>
            <a:r>
              <a:rPr lang="en-US" sz="2000" dirty="0"/>
              <a:t>)</a:t>
            </a:r>
          </a:p>
          <a:p>
            <a:r>
              <a:rPr lang="en-US" dirty="0">
                <a:solidFill>
                  <a:srgbClr val="000000"/>
                </a:solidFill>
                <a:highlight>
                  <a:srgbClr val="FFFF00"/>
                </a:highlight>
              </a:rPr>
              <a:t>A</a:t>
            </a:r>
            <a:r>
              <a:rPr lang="en-US" b="0" i="0" u="none" strike="noStrike" dirty="0">
                <a:solidFill>
                  <a:srgbClr val="000000"/>
                </a:solidFill>
                <a:effectLst/>
                <a:highlight>
                  <a:srgbClr val="FFFF00"/>
                </a:highlight>
              </a:rPr>
              <a:t>sk each subcommittee to rank their top two choices and tally up the score before eliminating the least popular options. A couple of rounds of voting (and eliminating the least favorite proposals) would ultimately leave two options on the table. This could be executed by voting via secret ballot.</a:t>
            </a:r>
            <a:endParaRPr lang="en-US" dirty="0">
              <a:highlight>
                <a:srgbClr val="FFFF00"/>
              </a:highlight>
            </a:endParaRPr>
          </a:p>
        </p:txBody>
      </p:sp>
    </p:spTree>
    <p:extLst>
      <p:ext uri="{BB962C8B-B14F-4D97-AF65-F5344CB8AC3E}">
        <p14:creationId xmlns:p14="http://schemas.microsoft.com/office/powerpoint/2010/main" val="61312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E251-7BB0-5554-4B46-45ED3B76F933}"/>
              </a:ext>
            </a:extLst>
          </p:cNvPr>
          <p:cNvSpPr>
            <a:spLocks noGrp="1"/>
          </p:cNvSpPr>
          <p:nvPr>
            <p:ph type="title"/>
          </p:nvPr>
        </p:nvSpPr>
        <p:spPr/>
        <p:txBody>
          <a:bodyPr/>
          <a:lstStyle/>
          <a:p>
            <a:r>
              <a:rPr lang="en-US" dirty="0"/>
              <a:t>Voting Preference:</a:t>
            </a:r>
            <a:br>
              <a:rPr lang="en-US" dirty="0"/>
            </a:br>
            <a:r>
              <a:rPr lang="en-US" dirty="0"/>
              <a:t>Discussion</a:t>
            </a:r>
          </a:p>
        </p:txBody>
      </p:sp>
      <p:pic>
        <p:nvPicPr>
          <p:cNvPr id="5" name="Content Placeholder 4">
            <a:extLst>
              <a:ext uri="{FF2B5EF4-FFF2-40B4-BE49-F238E27FC236}">
                <a16:creationId xmlns:a16="http://schemas.microsoft.com/office/drawing/2014/main" id="{ED52BB14-1C71-8599-53BC-BDAC853CD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016" y="-94855"/>
            <a:ext cx="4460789" cy="7067285"/>
          </a:xfrm>
        </p:spPr>
      </p:pic>
    </p:spTree>
    <p:extLst>
      <p:ext uri="{BB962C8B-B14F-4D97-AF65-F5344CB8AC3E}">
        <p14:creationId xmlns:p14="http://schemas.microsoft.com/office/powerpoint/2010/main" val="235691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917C-DCB5-E467-FBCC-FA3870FBD04C}"/>
              </a:ext>
            </a:extLst>
          </p:cNvPr>
          <p:cNvSpPr>
            <a:spLocks noGrp="1"/>
          </p:cNvSpPr>
          <p:nvPr>
            <p:ph type="ctrTitle"/>
          </p:nvPr>
        </p:nvSpPr>
        <p:spPr/>
        <p:txBody>
          <a:bodyPr/>
          <a:lstStyle/>
          <a:p>
            <a:r>
              <a:rPr lang="en-US" dirty="0"/>
              <a:t>Quantitative Reasoning &amp; Analysis</a:t>
            </a:r>
          </a:p>
        </p:txBody>
      </p:sp>
      <p:sp>
        <p:nvSpPr>
          <p:cNvPr id="3" name="Subtitle 2">
            <a:extLst>
              <a:ext uri="{FF2B5EF4-FFF2-40B4-BE49-F238E27FC236}">
                <a16:creationId xmlns:a16="http://schemas.microsoft.com/office/drawing/2014/main" id="{99580938-DC83-42B8-A2D3-079E5B732FB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278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95EE-2A01-1E0C-14F5-BE5FF17403A0}"/>
              </a:ext>
            </a:extLst>
          </p:cNvPr>
          <p:cNvSpPr>
            <a:spLocks noGrp="1"/>
          </p:cNvSpPr>
          <p:nvPr>
            <p:ph type="title"/>
          </p:nvPr>
        </p:nvSpPr>
        <p:spPr>
          <a:xfrm>
            <a:off x="838200" y="365126"/>
            <a:ext cx="10515600" cy="730028"/>
          </a:xfrm>
        </p:spPr>
        <p:txBody>
          <a:bodyPr>
            <a:normAutofit/>
          </a:bodyPr>
          <a:lstStyle/>
          <a:p>
            <a:pPr algn="ctr"/>
            <a:r>
              <a:rPr lang="en-US" sz="3600" dirty="0"/>
              <a:t>Student Learning Outcomes</a:t>
            </a:r>
          </a:p>
        </p:txBody>
      </p:sp>
      <p:sp>
        <p:nvSpPr>
          <p:cNvPr id="3" name="Content Placeholder 2">
            <a:extLst>
              <a:ext uri="{FF2B5EF4-FFF2-40B4-BE49-F238E27FC236}">
                <a16:creationId xmlns:a16="http://schemas.microsoft.com/office/drawing/2014/main" id="{97679072-B9FC-15A9-0600-70D7E79585A8}"/>
              </a:ext>
            </a:extLst>
          </p:cNvPr>
          <p:cNvSpPr>
            <a:spLocks noGrp="1"/>
          </p:cNvSpPr>
          <p:nvPr>
            <p:ph idx="1"/>
          </p:nvPr>
        </p:nvSpPr>
        <p:spPr>
          <a:xfrm>
            <a:off x="838200" y="1095154"/>
            <a:ext cx="10515600" cy="5397719"/>
          </a:xfrm>
        </p:spPr>
        <p:txBody>
          <a:bodyPr>
            <a:noAutofit/>
          </a:bodyPr>
          <a:lstStyle/>
          <a:p>
            <a:pPr marL="0" indent="0" fontAlgn="base">
              <a:spcAft>
                <a:spcPts val="800"/>
              </a:spcAft>
              <a:buNone/>
            </a:pPr>
            <a:r>
              <a:rPr lang="en-US" sz="1600" kern="100" dirty="0">
                <a:effectLst/>
                <a:latin typeface="Century Gothic" panose="020B0502020202020204" pitchFamily="34" charset="0"/>
                <a:ea typeface="Aptos" panose="020B0004020202020204" pitchFamily="34" charset="0"/>
                <a:cs typeface="Times New Roman (Body CS)"/>
              </a:rPr>
              <a:t>All courses in this category must meet 3 of the 5 student learning outcomes listed below. </a:t>
            </a:r>
            <a:endParaRPr lang="en-US" sz="1600" dirty="0">
              <a:effectLst/>
              <a:ea typeface="Times New Roman" panose="02020603050405020304" pitchFamily="18" charset="0"/>
            </a:endParaRPr>
          </a:p>
          <a:p>
            <a:pPr marL="0" marR="0" lvl="0" indent="0" fontAlgn="base">
              <a:spcAft>
                <a:spcPts val="800"/>
              </a:spcAft>
              <a:buNone/>
            </a:pPr>
            <a:r>
              <a:rPr lang="en-US" sz="2400" dirty="0">
                <a:effectLst/>
                <a:ea typeface="Times New Roman" panose="02020603050405020304" pitchFamily="18" charset="0"/>
              </a:rPr>
              <a:t>Students will:</a:t>
            </a:r>
          </a:p>
          <a:p>
            <a:pPr marL="342900" marR="0" lvl="0" indent="-342900" fontAlgn="base">
              <a:spcAft>
                <a:spcPts val="800"/>
              </a:spcAft>
              <a:buFont typeface="Symbol" pitchFamily="2" charset="2"/>
              <a:buChar char=""/>
            </a:pPr>
            <a:r>
              <a:rPr lang="en-US" sz="2400" dirty="0">
                <a:effectLst/>
                <a:ea typeface="Times New Roman" panose="02020603050405020304" pitchFamily="18" charset="0"/>
              </a:rPr>
              <a:t>Develop persistence in problem solving and skills in mathematics, computational reasoning, and/or statistical analysis.</a:t>
            </a:r>
          </a:p>
          <a:p>
            <a:pPr marL="342900" marR="0" lvl="0" indent="-342900" fontAlgn="base">
              <a:spcAft>
                <a:spcPts val="800"/>
              </a:spcAft>
              <a:buFont typeface="Symbol" pitchFamily="2" charset="2"/>
              <a:buChar char=""/>
            </a:pPr>
            <a:r>
              <a:rPr lang="en-US" sz="2400" dirty="0">
                <a:effectLst/>
                <a:ea typeface="Times New Roman" panose="02020603050405020304" pitchFamily="18" charset="0"/>
              </a:rPr>
              <a:t>Use mathematical abstraction, computation, and/or logic to solve problems, check answers for reasonableness, and communicate reasoning and results. </a:t>
            </a:r>
          </a:p>
          <a:p>
            <a:pPr marL="342900" marR="0" lvl="0" indent="-342900" fontAlgn="base">
              <a:spcAft>
                <a:spcPts val="800"/>
              </a:spcAft>
              <a:buFont typeface="Symbol" pitchFamily="2" charset="2"/>
              <a:buChar char=""/>
            </a:pPr>
            <a:r>
              <a:rPr lang="en-US" sz="2400" dirty="0">
                <a:effectLst/>
                <a:ea typeface="Times New Roman" panose="02020603050405020304" pitchFamily="18" charset="0"/>
              </a:rPr>
              <a:t>Interpret mathematical models or quantitative data from formulas, graphs, and/or tables and draw inferences from that information. </a:t>
            </a:r>
          </a:p>
          <a:p>
            <a:pPr marL="342900" marR="0" lvl="0" indent="-342900" fontAlgn="base">
              <a:spcAft>
                <a:spcPts val="800"/>
              </a:spcAft>
              <a:buFont typeface="Symbol" pitchFamily="2" charset="2"/>
              <a:buChar char=""/>
            </a:pPr>
            <a:r>
              <a:rPr lang="en-US" sz="2400" dirty="0">
                <a:effectLst/>
                <a:ea typeface="Times New Roman" panose="02020603050405020304" pitchFamily="18" charset="0"/>
              </a:rPr>
              <a:t>Develop an informed skepticism about claims, an ability to judge the validity of arguments, and an understanding of the difference between correlation and causation.</a:t>
            </a:r>
          </a:p>
          <a:p>
            <a:pPr marL="342900" marR="0" lvl="0" indent="-342900" fontAlgn="base">
              <a:spcAft>
                <a:spcPts val="800"/>
              </a:spcAft>
              <a:buFont typeface="Symbol" pitchFamily="2" charset="2"/>
              <a:buChar char=""/>
            </a:pPr>
            <a:r>
              <a:rPr lang="en-US" sz="2400" dirty="0">
                <a:effectLst/>
                <a:ea typeface="Times New Roman" panose="02020603050405020304" pitchFamily="18" charset="0"/>
              </a:rPr>
              <a:t>Understand statistical inference and demonstrate fundamental knowledge of methods for evaluating claims based on data.</a:t>
            </a:r>
          </a:p>
        </p:txBody>
      </p:sp>
    </p:spTree>
    <p:extLst>
      <p:ext uri="{BB962C8B-B14F-4D97-AF65-F5344CB8AC3E}">
        <p14:creationId xmlns:p14="http://schemas.microsoft.com/office/powerpoint/2010/main" val="99831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D956-D58E-A711-1441-5AFC6597F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B478F-9B9C-A5F4-9C07-B81DA64BF878}"/>
              </a:ext>
            </a:extLst>
          </p:cNvPr>
          <p:cNvSpPr>
            <a:spLocks noGrp="1"/>
          </p:cNvSpPr>
          <p:nvPr>
            <p:ph type="ctrTitle"/>
          </p:nvPr>
        </p:nvSpPr>
        <p:spPr/>
        <p:txBody>
          <a:bodyPr/>
          <a:lstStyle/>
          <a:p>
            <a:r>
              <a:rPr lang="en-US" dirty="0"/>
              <a:t>Humanities &amp; Cultural Expression</a:t>
            </a:r>
          </a:p>
        </p:txBody>
      </p:sp>
      <p:sp>
        <p:nvSpPr>
          <p:cNvPr id="3" name="Subtitle 2">
            <a:extLst>
              <a:ext uri="{FF2B5EF4-FFF2-40B4-BE49-F238E27FC236}">
                <a16:creationId xmlns:a16="http://schemas.microsoft.com/office/drawing/2014/main" id="{D624CF92-C248-899D-D8E1-F000A2D8790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645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B98A-8115-C025-B8A9-58B9010E1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AE6DC-9C66-A325-2664-FC13186EE666}"/>
              </a:ext>
            </a:extLst>
          </p:cNvPr>
          <p:cNvSpPr>
            <a:spLocks noGrp="1"/>
          </p:cNvSpPr>
          <p:nvPr>
            <p:ph type="title"/>
          </p:nvPr>
        </p:nvSpPr>
        <p:spPr>
          <a:xfrm>
            <a:off x="838200" y="365126"/>
            <a:ext cx="10515600" cy="730028"/>
          </a:xfrm>
        </p:spPr>
        <p:txBody>
          <a:bodyPr>
            <a:normAutofit/>
          </a:bodyPr>
          <a:lstStyle/>
          <a:p>
            <a:pPr algn="ctr"/>
            <a:r>
              <a:rPr lang="en-US" sz="3600" dirty="0"/>
              <a:t>Student Learning Outcomes</a:t>
            </a:r>
          </a:p>
        </p:txBody>
      </p:sp>
      <p:sp>
        <p:nvSpPr>
          <p:cNvPr id="3" name="Content Placeholder 2">
            <a:extLst>
              <a:ext uri="{FF2B5EF4-FFF2-40B4-BE49-F238E27FC236}">
                <a16:creationId xmlns:a16="http://schemas.microsoft.com/office/drawing/2014/main" id="{BD800794-CA45-BE18-45D1-1779E8674A22}"/>
              </a:ext>
            </a:extLst>
          </p:cNvPr>
          <p:cNvSpPr>
            <a:spLocks noGrp="1"/>
          </p:cNvSpPr>
          <p:nvPr>
            <p:ph idx="1"/>
          </p:nvPr>
        </p:nvSpPr>
        <p:spPr>
          <a:xfrm>
            <a:off x="838200" y="1095154"/>
            <a:ext cx="10515600" cy="5397719"/>
          </a:xfrm>
        </p:spPr>
        <p:txBody>
          <a:bodyPr>
            <a:normAutofit lnSpcReduction="10000"/>
          </a:bodyPr>
          <a:lstStyle/>
          <a:p>
            <a:pPr marL="0" marR="0" indent="0">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meet 4 of the 6 student learning outcomes listed below. </a:t>
            </a:r>
          </a:p>
          <a:p>
            <a:pPr marL="0" indent="0">
              <a:buNone/>
            </a:pPr>
            <a:r>
              <a:rPr lang="en-US" sz="2400" dirty="0">
                <a:effectLst/>
                <a:ea typeface="Times New Roman" panose="02020603050405020304" pitchFamily="18" charset="0"/>
              </a:rPr>
              <a:t>Students will:</a:t>
            </a:r>
          </a:p>
          <a:p>
            <a:r>
              <a:rPr lang="en-US" sz="2400" kern="100" dirty="0">
                <a:latin typeface="Century Gothic" panose="020B0502020202020204" pitchFamily="34" charset="0"/>
                <a:ea typeface="Aptos" panose="020B0004020202020204" pitchFamily="34" charset="0"/>
                <a:cs typeface="Times New Roman (Body CS)"/>
              </a:rPr>
              <a:t>I</a:t>
            </a:r>
            <a:r>
              <a:rPr lang="en-US" sz="2400" kern="100" dirty="0">
                <a:effectLst/>
                <a:latin typeface="Century Gothic" panose="020B0502020202020204" pitchFamily="34" charset="0"/>
                <a:ea typeface="Aptos" panose="020B0004020202020204" pitchFamily="34" charset="0"/>
                <a:cs typeface="Times New Roman (Body CS)"/>
              </a:rPr>
              <a:t>nterpret forms of cultural expression within multiple historical, intellectual, and cultural contexts. </a:t>
            </a:r>
          </a:p>
          <a:p>
            <a:r>
              <a:rPr lang="en-US" sz="2400" kern="100" dirty="0">
                <a:effectLst/>
                <a:latin typeface="Century Gothic" panose="020B0502020202020204" pitchFamily="34" charset="0"/>
                <a:ea typeface="Aptos" panose="020B0004020202020204" pitchFamily="34" charset="0"/>
                <a:cs typeface="Times New Roman (Body CS)"/>
              </a:rPr>
              <a:t>Learn how cultural expression contributes to the development of self and society. </a:t>
            </a:r>
          </a:p>
          <a:p>
            <a:r>
              <a:rPr lang="en-US" sz="2400" kern="100" dirty="0">
                <a:effectLst/>
                <a:latin typeface="Century Gothic" panose="020B0502020202020204" pitchFamily="34" charset="0"/>
                <a:ea typeface="Aptos" panose="020B0004020202020204" pitchFamily="34" charset="0"/>
                <a:cs typeface="Times New Roman (Body CS)"/>
              </a:rPr>
              <a:t>Explore global/cultural/and-or linguistic variety and the diverse perspectives it represents.</a:t>
            </a:r>
          </a:p>
          <a:p>
            <a:r>
              <a:rPr lang="en-US" sz="2400" kern="100" dirty="0">
                <a:effectLst/>
                <a:latin typeface="Century Gothic" panose="020B0502020202020204" pitchFamily="34" charset="0"/>
                <a:ea typeface="Aptos" panose="020B0004020202020204" pitchFamily="34" charset="0"/>
                <a:cs typeface="Times New Roman (Body CS)"/>
              </a:rPr>
              <a:t>Apply critical and analytical methodologies of the Humanities and/or Fine Arts to interpret texts, media, and cultural artifacts.</a:t>
            </a:r>
          </a:p>
          <a:p>
            <a:r>
              <a:rPr lang="en-US" sz="2400" kern="100" dirty="0">
                <a:effectLst/>
                <a:latin typeface="Century Gothic" panose="020B0502020202020204" pitchFamily="34" charset="0"/>
                <a:ea typeface="Aptos" panose="020B0004020202020204" pitchFamily="34" charset="0"/>
                <a:cs typeface="Times New Roman (Body CS)"/>
              </a:rPr>
              <a:t>Frame a comparative context through which they can critically assess the ideas, forces, and values that have created the modern world.</a:t>
            </a:r>
          </a:p>
          <a:p>
            <a:r>
              <a:rPr lang="en-US" sz="2400" kern="100" dirty="0">
                <a:effectLst/>
                <a:latin typeface="Century Gothic" panose="020B0502020202020204" pitchFamily="34" charset="0"/>
                <a:ea typeface="Aptos" panose="020B0004020202020204" pitchFamily="34" charset="0"/>
                <a:cs typeface="Times New Roman (Body CS)"/>
              </a:rPr>
              <a:t>Communicate in more than one language.</a:t>
            </a:r>
          </a:p>
          <a:p>
            <a:pPr marL="0" marR="0" lvl="0" indent="0">
              <a:buNone/>
            </a:pPr>
            <a:endParaRPr lang="en-US" sz="1800" kern="100" dirty="0">
              <a:effectLst/>
              <a:latin typeface="Century Gothic" panose="020B0502020202020204" pitchFamily="34" charset="0"/>
              <a:ea typeface="Aptos" panose="020B0004020202020204" pitchFamily="34" charset="0"/>
              <a:cs typeface="Times New Roman (Body CS)"/>
            </a:endParaRPr>
          </a:p>
          <a:p>
            <a:endParaRPr lang="en-US" dirty="0"/>
          </a:p>
        </p:txBody>
      </p:sp>
    </p:spTree>
    <p:extLst>
      <p:ext uri="{BB962C8B-B14F-4D97-AF65-F5344CB8AC3E}">
        <p14:creationId xmlns:p14="http://schemas.microsoft.com/office/powerpoint/2010/main" val="95177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55470-81C4-5965-86AD-39F276BA3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CCB6C-886F-F7F8-F2ED-AAAE44327E23}"/>
              </a:ext>
            </a:extLst>
          </p:cNvPr>
          <p:cNvSpPr>
            <a:spLocks noGrp="1"/>
          </p:cNvSpPr>
          <p:nvPr>
            <p:ph type="ctrTitle"/>
          </p:nvPr>
        </p:nvSpPr>
        <p:spPr/>
        <p:txBody>
          <a:bodyPr/>
          <a:lstStyle/>
          <a:p>
            <a:r>
              <a:rPr lang="en-US" dirty="0"/>
              <a:t>Historical Foundations</a:t>
            </a:r>
          </a:p>
        </p:txBody>
      </p:sp>
      <p:sp>
        <p:nvSpPr>
          <p:cNvPr id="3" name="Subtitle 2">
            <a:extLst>
              <a:ext uri="{FF2B5EF4-FFF2-40B4-BE49-F238E27FC236}">
                <a16:creationId xmlns:a16="http://schemas.microsoft.com/office/drawing/2014/main" id="{B09A70E7-8064-59DA-2AB5-BCAA7783752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834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EEE8-4B60-605C-BD5A-E6197CBCA0B1}"/>
              </a:ext>
            </a:extLst>
          </p:cNvPr>
          <p:cNvSpPr>
            <a:spLocks noGrp="1"/>
          </p:cNvSpPr>
          <p:nvPr>
            <p:ph type="title"/>
          </p:nvPr>
        </p:nvSpPr>
        <p:spPr/>
        <p:txBody>
          <a:bodyPr/>
          <a:lstStyle/>
          <a:p>
            <a:r>
              <a:rPr lang="en-US" dirty="0"/>
              <a:t>Committee Guiding Principles</a:t>
            </a:r>
          </a:p>
        </p:txBody>
      </p:sp>
      <p:sp>
        <p:nvSpPr>
          <p:cNvPr id="3" name="Content Placeholder 2">
            <a:extLst>
              <a:ext uri="{FF2B5EF4-FFF2-40B4-BE49-F238E27FC236}">
                <a16:creationId xmlns:a16="http://schemas.microsoft.com/office/drawing/2014/main" id="{A4AA6AD1-3C72-5203-FEC8-9AAB400236DA}"/>
              </a:ext>
            </a:extLst>
          </p:cNvPr>
          <p:cNvSpPr>
            <a:spLocks noGrp="1"/>
          </p:cNvSpPr>
          <p:nvPr>
            <p:ph idx="1"/>
          </p:nvPr>
        </p:nvSpPr>
        <p:spPr>
          <a:xfrm>
            <a:off x="620889" y="1825625"/>
            <a:ext cx="10732911" cy="4351338"/>
          </a:xfrm>
        </p:spPr>
        <p:txBody>
          <a:bodyPr>
            <a:normAutofit/>
          </a:bodyPr>
          <a:lstStyle/>
          <a:p>
            <a:pPr marL="0" marR="0" algn="l">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Thoughtful (evidence-based) consideration of what should be required for </a:t>
            </a:r>
            <a:r>
              <a:rPr lang="en-US" sz="2400" b="0" i="0" u="sng" strike="noStrike" dirty="0">
                <a:solidFill>
                  <a:srgbClr val="000000"/>
                </a:solidFill>
                <a:effectLst/>
                <a:latin typeface="Calibri" panose="020F0502020204030204" pitchFamily="34" charset="0"/>
              </a:rPr>
              <a:t>all students in all majors</a:t>
            </a:r>
            <a:r>
              <a:rPr lang="en-US" sz="2400" b="0" i="0" u="none" strike="noStrike" dirty="0">
                <a:solidFill>
                  <a:srgbClr val="000000"/>
                </a:solidFill>
                <a:effectLst/>
                <a:latin typeface="Calibri" panose="020F0502020204030204" pitchFamily="34" charset="0"/>
              </a:rPr>
              <a:t> versus what could/should be optional for individual programs and/or students to choose</a:t>
            </a:r>
            <a:endParaRPr lang="en-US" sz="2400" b="0" i="0" u="none" strike="noStrike" dirty="0">
              <a:solidFill>
                <a:srgbClr val="000000"/>
              </a:solidFill>
              <a:effectLst/>
              <a:latin typeface="Aptos" panose="020B0004020202020204" pitchFamily="34" charset="0"/>
            </a:endParaRPr>
          </a:p>
          <a:p>
            <a:pPr marL="0" marR="0" algn="l">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Honoring the findings/recommendations of the vision committee’s year of effort and the voices (student and faculty) that contributed to those efforts </a:t>
            </a:r>
            <a:r>
              <a:rPr lang="en-US" sz="2000" b="0" i="0" u="none" strike="noStrike" dirty="0">
                <a:solidFill>
                  <a:srgbClr val="000000"/>
                </a:solidFill>
                <a:effectLst/>
                <a:latin typeface="Calibri" panose="020F0502020204030204" pitchFamily="34" charset="0"/>
              </a:rPr>
              <a:t>(One of the most resounding recommendations being the desire for more flexibility/options)</a:t>
            </a:r>
          </a:p>
          <a:p>
            <a:pPr marL="0" marR="0" algn="l">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Being mindful of th</a:t>
            </a:r>
            <a:r>
              <a:rPr lang="en-US" sz="2400" dirty="0">
                <a:solidFill>
                  <a:srgbClr val="000000"/>
                </a:solidFill>
                <a:latin typeface="Calibri" panose="020F0502020204030204" pitchFamily="34" charset="0"/>
              </a:rPr>
              <a:t>e TN Tech Strategic Plan and mission</a:t>
            </a:r>
            <a:endParaRPr lang="en-US" sz="2400" b="0" i="0" u="none" strike="noStrike" dirty="0">
              <a:solidFill>
                <a:srgbClr val="000000"/>
              </a:solidFill>
              <a:effectLst/>
              <a:latin typeface="Calibri" panose="020F0502020204030204" pitchFamily="34" charset="0"/>
            </a:endParaRPr>
          </a:p>
          <a:p>
            <a:pPr marL="0" marR="0" algn="l">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Being as equitable as possible when making room for the new “digital/financial” category (official name TBD)</a:t>
            </a:r>
          </a:p>
          <a:p>
            <a:pPr marL="0" marR="0" algn="l">
              <a:buFont typeface="Arial" panose="020B0604020202020204" pitchFamily="34" charset="0"/>
              <a:buChar char="•"/>
            </a:pPr>
            <a:r>
              <a:rPr lang="en-US" sz="2400" dirty="0">
                <a:solidFill>
                  <a:srgbClr val="000000"/>
                </a:solidFill>
                <a:latin typeface="Calibri" panose="020F0502020204030204" pitchFamily="34" charset="0"/>
              </a:rPr>
              <a:t>Respecting the expertise of program faculty to make decisions that are best for their majors</a:t>
            </a:r>
          </a:p>
        </p:txBody>
      </p:sp>
    </p:spTree>
    <p:extLst>
      <p:ext uri="{BB962C8B-B14F-4D97-AF65-F5344CB8AC3E}">
        <p14:creationId xmlns:p14="http://schemas.microsoft.com/office/powerpoint/2010/main" val="232786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41D7-7C06-4F84-3578-D2897A7F2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60E93-9CB7-1639-5644-F3B635497E1F}"/>
              </a:ext>
            </a:extLst>
          </p:cNvPr>
          <p:cNvSpPr>
            <a:spLocks noGrp="1"/>
          </p:cNvSpPr>
          <p:nvPr>
            <p:ph type="title"/>
          </p:nvPr>
        </p:nvSpPr>
        <p:spPr>
          <a:xfrm>
            <a:off x="838200" y="365126"/>
            <a:ext cx="10515600" cy="730028"/>
          </a:xfrm>
        </p:spPr>
        <p:txBody>
          <a:bodyPr>
            <a:normAutofit/>
          </a:bodyPr>
          <a:lstStyle/>
          <a:p>
            <a:pPr algn="ctr"/>
            <a:r>
              <a:rPr lang="en-US" sz="3600" dirty="0"/>
              <a:t>Student Learning Outcomes</a:t>
            </a:r>
          </a:p>
        </p:txBody>
      </p:sp>
      <p:sp>
        <p:nvSpPr>
          <p:cNvPr id="3" name="Content Placeholder 2">
            <a:extLst>
              <a:ext uri="{FF2B5EF4-FFF2-40B4-BE49-F238E27FC236}">
                <a16:creationId xmlns:a16="http://schemas.microsoft.com/office/drawing/2014/main" id="{462D08F3-37F8-5A65-B4A2-F0837844DA8C}"/>
              </a:ext>
            </a:extLst>
          </p:cNvPr>
          <p:cNvSpPr>
            <a:spLocks noGrp="1"/>
          </p:cNvSpPr>
          <p:nvPr>
            <p:ph idx="1"/>
          </p:nvPr>
        </p:nvSpPr>
        <p:spPr>
          <a:xfrm>
            <a:off x="838200" y="1095154"/>
            <a:ext cx="10515600" cy="5397719"/>
          </a:xfrm>
        </p:spPr>
        <p:txBody>
          <a:bodyPr>
            <a:normAutofit/>
          </a:bodyPr>
          <a:lstStyle/>
          <a:p>
            <a:pPr marL="0" marR="0" indent="0">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meet 4 of the 5 student learning outcomes listed below. </a:t>
            </a:r>
          </a:p>
          <a:p>
            <a:pPr marL="285750" indent="-285750">
              <a:buFont typeface="Arial" panose="020B0604020202020204" pitchFamily="34" charset="0"/>
              <a:buChar char="•"/>
            </a:pPr>
            <a:endParaRPr lang="en-US" sz="700" dirty="0"/>
          </a:p>
          <a:p>
            <a:pPr marL="0" indent="0">
              <a:buNone/>
            </a:pPr>
            <a:r>
              <a:rPr lang="en-US" sz="2400" dirty="0">
                <a:effectLst/>
                <a:ea typeface="Times New Roman" panose="02020603050405020304" pitchFamily="18" charset="0"/>
              </a:rPr>
              <a:t>Students will:</a:t>
            </a:r>
          </a:p>
          <a:p>
            <a:pPr marL="285750" indent="-285750">
              <a:buFont typeface="Arial" panose="020B0604020202020204" pitchFamily="34" charset="0"/>
              <a:buChar char="•"/>
            </a:pPr>
            <a:r>
              <a:rPr lang="en-US" sz="2400" dirty="0"/>
              <a:t>Analyze historical facts and interpretations. </a:t>
            </a:r>
            <a:endParaRPr lang="en-US" sz="700" dirty="0"/>
          </a:p>
          <a:p>
            <a:pPr marL="285750" indent="-285750">
              <a:buFont typeface="Arial" panose="020B0604020202020204" pitchFamily="34" charset="0"/>
              <a:buChar char="•"/>
            </a:pPr>
            <a:r>
              <a:rPr lang="en-US" sz="2400" dirty="0"/>
              <a:t>Analyze and compare political, geographic, economic, social, cultural, religious, and intellectual institutions, structures, and processes across a range of historical periods and cultures.</a:t>
            </a:r>
            <a:endParaRPr lang="en-US" sz="700" dirty="0"/>
          </a:p>
          <a:p>
            <a:pPr marL="285750" indent="-285750">
              <a:buFont typeface="Arial" panose="020B0604020202020204" pitchFamily="34" charset="0"/>
              <a:buChar char="•"/>
            </a:pPr>
            <a:r>
              <a:rPr lang="en-US" sz="2400" dirty="0"/>
              <a:t>Recognize and articulate the diversity of human experience across a range of historical periods and the complexities of a global culture and society. </a:t>
            </a:r>
            <a:endParaRPr lang="en-US" sz="700" dirty="0"/>
          </a:p>
          <a:p>
            <a:pPr marL="285750" indent="-285750">
              <a:buFont typeface="Arial" panose="020B0604020202020204" pitchFamily="34" charset="0"/>
              <a:buChar char="•"/>
            </a:pPr>
            <a:r>
              <a:rPr lang="en-US" sz="2400" dirty="0"/>
              <a:t>Draw on historical perspective to evaluate contemporary problems/issues. </a:t>
            </a:r>
            <a:endParaRPr lang="en-US" sz="700" dirty="0"/>
          </a:p>
          <a:p>
            <a:pPr marL="285750" indent="-285750">
              <a:buFont typeface="Arial" panose="020B0604020202020204" pitchFamily="34" charset="0"/>
              <a:buChar char="•"/>
            </a:pPr>
            <a:r>
              <a:rPr lang="en-US" sz="2400" dirty="0"/>
              <a:t>Analyze the contributions of past cultures/societies to the contemporary world.</a:t>
            </a:r>
          </a:p>
        </p:txBody>
      </p:sp>
    </p:spTree>
    <p:extLst>
      <p:ext uri="{BB962C8B-B14F-4D97-AF65-F5344CB8AC3E}">
        <p14:creationId xmlns:p14="http://schemas.microsoft.com/office/powerpoint/2010/main" val="111065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5F67-6C19-77BE-F39D-425FD8750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29197-D65D-9C2A-E244-22578CD88DEE}"/>
              </a:ext>
            </a:extLst>
          </p:cNvPr>
          <p:cNvSpPr>
            <a:spLocks noGrp="1"/>
          </p:cNvSpPr>
          <p:nvPr>
            <p:ph type="ctrTitle"/>
          </p:nvPr>
        </p:nvSpPr>
        <p:spPr/>
        <p:txBody>
          <a:bodyPr/>
          <a:lstStyle/>
          <a:p>
            <a:r>
              <a:rPr lang="en-US" dirty="0"/>
              <a:t>Social &amp; Behavioral Sciences</a:t>
            </a:r>
          </a:p>
        </p:txBody>
      </p:sp>
      <p:sp>
        <p:nvSpPr>
          <p:cNvPr id="3" name="Subtitle 2">
            <a:extLst>
              <a:ext uri="{FF2B5EF4-FFF2-40B4-BE49-F238E27FC236}">
                <a16:creationId xmlns:a16="http://schemas.microsoft.com/office/drawing/2014/main" id="{83326B77-10BB-B665-145B-9325534662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556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552E-8465-B827-E97A-3275D5560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1F1EE-6609-A2B5-109B-550C384E43A9}"/>
              </a:ext>
            </a:extLst>
          </p:cNvPr>
          <p:cNvSpPr>
            <a:spLocks noGrp="1"/>
          </p:cNvSpPr>
          <p:nvPr>
            <p:ph type="title"/>
          </p:nvPr>
        </p:nvSpPr>
        <p:spPr>
          <a:xfrm>
            <a:off x="838200" y="365126"/>
            <a:ext cx="10515600" cy="730028"/>
          </a:xfrm>
        </p:spPr>
        <p:txBody>
          <a:bodyPr>
            <a:normAutofit/>
          </a:bodyPr>
          <a:lstStyle/>
          <a:p>
            <a:pPr algn="ctr"/>
            <a:r>
              <a:rPr lang="en-US" sz="3600" dirty="0"/>
              <a:t>Student Learning Outcomes</a:t>
            </a:r>
          </a:p>
        </p:txBody>
      </p:sp>
      <p:sp>
        <p:nvSpPr>
          <p:cNvPr id="3" name="Content Placeholder 2">
            <a:extLst>
              <a:ext uri="{FF2B5EF4-FFF2-40B4-BE49-F238E27FC236}">
                <a16:creationId xmlns:a16="http://schemas.microsoft.com/office/drawing/2014/main" id="{8983BD60-2309-0C54-6388-5BF55BF228E8}"/>
              </a:ext>
            </a:extLst>
          </p:cNvPr>
          <p:cNvSpPr>
            <a:spLocks noGrp="1"/>
          </p:cNvSpPr>
          <p:nvPr>
            <p:ph idx="1"/>
          </p:nvPr>
        </p:nvSpPr>
        <p:spPr>
          <a:xfrm>
            <a:off x="838200" y="1095154"/>
            <a:ext cx="10515600" cy="5397719"/>
          </a:xfrm>
        </p:spPr>
        <p:txBody>
          <a:bodyPr>
            <a:normAutofit fontScale="70000" lnSpcReduction="20000"/>
          </a:bodyPr>
          <a:lstStyle/>
          <a:p>
            <a:pPr marL="0" marR="0" indent="0">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meet 4 of the 8 student learning outcomes listed below. </a:t>
            </a:r>
          </a:p>
          <a:p>
            <a:pPr marL="285750" indent="-285750">
              <a:buFont typeface="Arial" panose="020B0604020202020204" pitchFamily="34" charset="0"/>
              <a:buChar char="•"/>
            </a:pPr>
            <a:endParaRPr lang="en-US" sz="700" dirty="0"/>
          </a:p>
          <a:p>
            <a:pPr marL="0" indent="0">
              <a:spcAft>
                <a:spcPts val="200"/>
              </a:spcAft>
              <a:buNone/>
            </a:pPr>
            <a:r>
              <a:rPr lang="en-US" sz="2400" dirty="0">
                <a:effectLst/>
                <a:ea typeface="Times New Roman" panose="02020603050405020304" pitchFamily="18" charset="0"/>
              </a:rPr>
              <a:t>Students will:</a:t>
            </a:r>
            <a:endParaRPr lang="en-US" sz="2400" dirty="0"/>
          </a:p>
          <a:p>
            <a:pPr marL="285750" indent="-285750">
              <a:spcAft>
                <a:spcPts val="200"/>
              </a:spcAft>
              <a:buFont typeface="Arial" panose="020B0604020202020204" pitchFamily="34" charset="0"/>
              <a:buChar char="•"/>
            </a:pPr>
            <a:r>
              <a:rPr lang="en-US" sz="2400" dirty="0"/>
              <a:t>Recognize, describe, and explain social institutions, structures, and processes and the complexities of a global culture and diverse society. </a:t>
            </a:r>
          </a:p>
          <a:p>
            <a:pPr marL="285750" indent="-285750">
              <a:spcAft>
                <a:spcPts val="200"/>
              </a:spcAft>
              <a:buFont typeface="Arial" panose="020B0604020202020204" pitchFamily="34" charset="0"/>
              <a:buChar char="•"/>
            </a:pPr>
            <a:r>
              <a:rPr lang="en-US" sz="2400" dirty="0"/>
              <a:t>Think critically about how individuals are influenced by political, geographic, economic, cultural, and family institutions in their own and other diverse cultures and explain how one's own belief system may differ from others. </a:t>
            </a:r>
          </a:p>
          <a:p>
            <a:pPr marL="285750" indent="-285750">
              <a:spcAft>
                <a:spcPts val="200"/>
              </a:spcAft>
              <a:buFont typeface="Arial" panose="020B0604020202020204" pitchFamily="34" charset="0"/>
              <a:buChar char="•"/>
            </a:pPr>
            <a:r>
              <a:rPr lang="en-US" sz="2400" dirty="0"/>
              <a:t>Explore the relationship between the individual and society as it affects the personal behavior, social development, and quality of life of the individual, the family and the community. </a:t>
            </a:r>
          </a:p>
          <a:p>
            <a:pPr marL="285750" indent="-285750">
              <a:spcAft>
                <a:spcPts val="200"/>
              </a:spcAft>
              <a:buFont typeface="Arial" panose="020B0604020202020204" pitchFamily="34" charset="0"/>
              <a:buChar char="•"/>
            </a:pPr>
            <a:r>
              <a:rPr lang="en-US" sz="2400" dirty="0"/>
              <a:t>Examine the impact of behavioral and social scientific research on major contemporary issues and their disciplines' effects on individuals and society. </a:t>
            </a:r>
          </a:p>
          <a:p>
            <a:pPr marL="285750" indent="-285750">
              <a:spcAft>
                <a:spcPts val="200"/>
              </a:spcAft>
              <a:buFont typeface="Arial" panose="020B0604020202020204" pitchFamily="34" charset="0"/>
              <a:buChar char="•"/>
            </a:pPr>
            <a:r>
              <a:rPr lang="en-US" sz="2400" dirty="0"/>
              <a:t>Using the most appropriate principles, methods, and technologies, perceptively and objectively gather, analyze, and present social and behavioral science research data, draw logical conclusions, and apply those conclusions to one's life and society. </a:t>
            </a:r>
          </a:p>
          <a:p>
            <a:pPr marL="285750" indent="-285750">
              <a:spcAft>
                <a:spcPts val="200"/>
              </a:spcAft>
              <a:buFont typeface="Arial" panose="020B0604020202020204" pitchFamily="34" charset="0"/>
              <a:buChar char="•"/>
            </a:pPr>
            <a:r>
              <a:rPr lang="en-US" sz="2400" dirty="0"/>
              <a:t>Take ethical stands based on appropriate research in the social and behavioral sciences. </a:t>
            </a:r>
          </a:p>
          <a:p>
            <a:pPr marL="285750" indent="-285750">
              <a:spcAft>
                <a:spcPts val="200"/>
              </a:spcAft>
              <a:buFont typeface="Arial" panose="020B0604020202020204" pitchFamily="34" charset="0"/>
              <a:buChar char="•"/>
            </a:pPr>
            <a:r>
              <a:rPr lang="en-US" sz="2400" dirty="0"/>
              <a:t>Analyze and communicate the values and processes that are used to formulate theories regarding the social context of individual human behavior in the social and behavioral sciences.</a:t>
            </a:r>
          </a:p>
          <a:p>
            <a:pPr marL="285750" indent="-285750">
              <a:spcAft>
                <a:spcPts val="200"/>
              </a:spcAft>
            </a:pPr>
            <a:r>
              <a:rPr lang="en-US" sz="2400" dirty="0"/>
              <a:t>Demonstrate an understanding of the importance of civil discourse and participating as well-informed citizens in a diverse and global society.  </a:t>
            </a:r>
          </a:p>
        </p:txBody>
      </p:sp>
    </p:spTree>
    <p:extLst>
      <p:ext uri="{BB962C8B-B14F-4D97-AF65-F5344CB8AC3E}">
        <p14:creationId xmlns:p14="http://schemas.microsoft.com/office/powerpoint/2010/main" val="127902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A8552-C6A0-1914-90FE-69A50A2D4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AF032-5449-405C-5F87-326F99886B9C}"/>
              </a:ext>
            </a:extLst>
          </p:cNvPr>
          <p:cNvSpPr>
            <a:spLocks noGrp="1"/>
          </p:cNvSpPr>
          <p:nvPr>
            <p:ph type="ctrTitle"/>
          </p:nvPr>
        </p:nvSpPr>
        <p:spPr/>
        <p:txBody>
          <a:bodyPr/>
          <a:lstStyle/>
          <a:p>
            <a:r>
              <a:rPr lang="en-US" dirty="0"/>
              <a:t>Communication</a:t>
            </a:r>
          </a:p>
        </p:txBody>
      </p:sp>
      <p:sp>
        <p:nvSpPr>
          <p:cNvPr id="3" name="Subtitle 2">
            <a:extLst>
              <a:ext uri="{FF2B5EF4-FFF2-40B4-BE49-F238E27FC236}">
                <a16:creationId xmlns:a16="http://schemas.microsoft.com/office/drawing/2014/main" id="{F4B7E1BE-74F5-BB1A-FE05-848DFBF46C5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96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90F4-69C1-4A9D-4962-EC32F983F2CC}"/>
              </a:ext>
            </a:extLst>
          </p:cNvPr>
          <p:cNvSpPr>
            <a:spLocks noGrp="1"/>
          </p:cNvSpPr>
          <p:nvPr>
            <p:ph type="title"/>
          </p:nvPr>
        </p:nvSpPr>
        <p:spPr/>
        <p:txBody>
          <a:bodyPr/>
          <a:lstStyle/>
          <a:p>
            <a:pPr algn="ctr"/>
            <a:r>
              <a:rPr lang="en-US" sz="4400" dirty="0"/>
              <a:t>Student Learning Outcomes</a:t>
            </a:r>
            <a:endParaRPr lang="en-US" dirty="0"/>
          </a:p>
        </p:txBody>
      </p:sp>
      <p:sp>
        <p:nvSpPr>
          <p:cNvPr id="3" name="Content Placeholder 2">
            <a:extLst>
              <a:ext uri="{FF2B5EF4-FFF2-40B4-BE49-F238E27FC236}">
                <a16:creationId xmlns:a16="http://schemas.microsoft.com/office/drawing/2014/main" id="{688D97E0-4A90-B6DD-3986-B3C38DAE15C0}"/>
              </a:ext>
            </a:extLst>
          </p:cNvPr>
          <p:cNvSpPr>
            <a:spLocks noGrp="1"/>
          </p:cNvSpPr>
          <p:nvPr>
            <p:ph idx="1"/>
          </p:nvPr>
        </p:nvSpPr>
        <p:spPr>
          <a:xfrm>
            <a:off x="688622" y="1546578"/>
            <a:ext cx="11074400" cy="4946297"/>
          </a:xfrm>
        </p:spPr>
        <p:txBody>
          <a:bodyPr>
            <a:normAutofit/>
          </a:bodyPr>
          <a:lstStyle/>
          <a:p>
            <a:pPr marL="0" marR="0" indent="0">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meet all 4 of the student learning outcomes listed below. </a:t>
            </a:r>
          </a:p>
          <a:p>
            <a:pPr marL="0" indent="0">
              <a:buNone/>
            </a:pPr>
            <a:endParaRPr lang="en-US" sz="2000" dirty="0">
              <a:effectLst/>
              <a:ea typeface="Times New Roman" panose="02020603050405020304" pitchFamily="18" charset="0"/>
            </a:endParaRPr>
          </a:p>
          <a:p>
            <a:pPr marL="0" indent="0">
              <a:buNone/>
            </a:pPr>
            <a:r>
              <a:rPr lang="en-US" sz="2000" dirty="0">
                <a:effectLst/>
                <a:ea typeface="Times New Roman" panose="02020603050405020304" pitchFamily="18" charset="0"/>
              </a:rPr>
              <a:t>Students will:</a:t>
            </a:r>
          </a:p>
          <a:p>
            <a:pPr fontAlgn="base"/>
            <a:r>
              <a:rPr lang="en-US" sz="2400" dirty="0">
                <a:cs typeface="Times New Roman" panose="02020603050405020304" pitchFamily="18" charset="0"/>
              </a:rPr>
              <a:t>Construct focused, well-reasoned arguments that reflect an awareness of situations, perspectives, purposes, and audiences. </a:t>
            </a:r>
          </a:p>
          <a:p>
            <a:pPr fontAlgn="base"/>
            <a:r>
              <a:rPr lang="en-US" sz="2400" dirty="0">
                <a:cs typeface="Times New Roman" panose="02020603050405020304" pitchFamily="18" charset="0"/>
              </a:rPr>
              <a:t>Use traditional and digital strategies to demonstrate effective communication skills (written, oral, visual) in relation to specific rhetorical tasks. </a:t>
            </a:r>
          </a:p>
          <a:p>
            <a:pPr fontAlgn="base"/>
            <a:r>
              <a:rPr lang="en-US" sz="2400" dirty="0">
                <a:cs typeface="Times New Roman" panose="02020603050405020304" pitchFamily="18" charset="0"/>
              </a:rPr>
              <a:t>Demonstrate the understanding that writing and/or speaking processes include planning, organizing, composing, revising, editing, and sharing through traditional and digital communication (written, oral, visual). </a:t>
            </a:r>
          </a:p>
          <a:p>
            <a:pPr fontAlgn="base"/>
            <a:r>
              <a:rPr lang="en-US" sz="2400" dirty="0">
                <a:cs typeface="Times New Roman" panose="02020603050405020304" pitchFamily="18" charset="0"/>
              </a:rPr>
              <a:t>Synthesize theoretical and practical knowledge to think critically, solve problems, make distinctions, make decisions, and communicate effectively with audiences. </a:t>
            </a:r>
          </a:p>
          <a:p>
            <a:pPr marL="0" indent="0">
              <a:buNone/>
            </a:pPr>
            <a:endParaRPr lang="en-US" dirty="0"/>
          </a:p>
        </p:txBody>
      </p:sp>
    </p:spTree>
    <p:extLst>
      <p:ext uri="{BB962C8B-B14F-4D97-AF65-F5344CB8AC3E}">
        <p14:creationId xmlns:p14="http://schemas.microsoft.com/office/powerpoint/2010/main" val="136120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E59-A7F5-6A63-3B70-4CFD09A541AE}"/>
              </a:ext>
            </a:extLst>
          </p:cNvPr>
          <p:cNvSpPr>
            <a:spLocks noGrp="1"/>
          </p:cNvSpPr>
          <p:nvPr>
            <p:ph type="ctrTitle"/>
          </p:nvPr>
        </p:nvSpPr>
        <p:spPr/>
        <p:txBody>
          <a:bodyPr/>
          <a:lstStyle/>
          <a:p>
            <a:r>
              <a:rPr lang="en-US" dirty="0"/>
              <a:t>Scientific Reasoning</a:t>
            </a:r>
          </a:p>
        </p:txBody>
      </p:sp>
      <p:sp>
        <p:nvSpPr>
          <p:cNvPr id="3" name="Subtitle 2">
            <a:extLst>
              <a:ext uri="{FF2B5EF4-FFF2-40B4-BE49-F238E27FC236}">
                <a16:creationId xmlns:a16="http://schemas.microsoft.com/office/drawing/2014/main" id="{55C29538-8C12-3006-25F0-9EDDCA3F2D5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823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48E3-A605-F3E7-5CCF-FF115DC00175}"/>
              </a:ext>
            </a:extLst>
          </p:cNvPr>
          <p:cNvSpPr>
            <a:spLocks noGrp="1"/>
          </p:cNvSpPr>
          <p:nvPr>
            <p:ph type="title"/>
          </p:nvPr>
        </p:nvSpPr>
        <p:spPr>
          <a:xfrm>
            <a:off x="663191" y="365125"/>
            <a:ext cx="10690609" cy="1325563"/>
          </a:xfrm>
        </p:spPr>
        <p:txBody>
          <a:bodyPr/>
          <a:lstStyle/>
          <a:p>
            <a:pPr algn="ctr"/>
            <a:r>
              <a:rPr lang="en-US" sz="4400" dirty="0"/>
              <a:t>Student Learning Outcomes</a:t>
            </a:r>
            <a:endParaRPr lang="en-US" dirty="0"/>
          </a:p>
        </p:txBody>
      </p:sp>
      <p:sp>
        <p:nvSpPr>
          <p:cNvPr id="3" name="Content Placeholder 2">
            <a:extLst>
              <a:ext uri="{FF2B5EF4-FFF2-40B4-BE49-F238E27FC236}">
                <a16:creationId xmlns:a16="http://schemas.microsoft.com/office/drawing/2014/main" id="{80DB4E9E-1E77-F8CE-208F-82315BA07D26}"/>
              </a:ext>
            </a:extLst>
          </p:cNvPr>
          <p:cNvSpPr>
            <a:spLocks noGrp="1"/>
          </p:cNvSpPr>
          <p:nvPr>
            <p:ph idx="1"/>
          </p:nvPr>
        </p:nvSpPr>
        <p:spPr>
          <a:xfrm>
            <a:off x="838200" y="1557868"/>
            <a:ext cx="10515600" cy="4842932"/>
          </a:xfrm>
        </p:spPr>
        <p:txBody>
          <a:bodyPr>
            <a:normAutofit fontScale="92500" lnSpcReduction="10000"/>
          </a:bodyPr>
          <a:lstStyle/>
          <a:p>
            <a:pPr marL="0" marR="0" indent="0">
              <a:buNone/>
            </a:pPr>
            <a:r>
              <a:rPr lang="en-US" sz="1900" kern="100" dirty="0">
                <a:effectLst/>
                <a:latin typeface="Century Gothic" panose="020B0502020202020204" pitchFamily="34" charset="0"/>
                <a:ea typeface="Aptos" panose="020B0004020202020204" pitchFamily="34" charset="0"/>
                <a:cs typeface="Times New Roman (Body CS)"/>
              </a:rPr>
              <a:t>All courses in this category must meet all 5 of the student learning outcomes listed below. </a:t>
            </a:r>
          </a:p>
          <a:p>
            <a:pPr marL="0" marR="0" indent="0">
              <a:buNone/>
            </a:pPr>
            <a:endParaRPr lang="en-US" sz="2400" kern="100" dirty="0">
              <a:effectLst/>
              <a:latin typeface="Century Gothic" panose="020B0502020202020204" pitchFamily="34" charset="0"/>
              <a:ea typeface="Aptos" panose="020B0004020202020204" pitchFamily="34" charset="0"/>
              <a:cs typeface="Times New Roman (Body CS)"/>
            </a:endParaRPr>
          </a:p>
          <a:p>
            <a:pPr marL="0" marR="0" indent="0">
              <a:buNone/>
            </a:pPr>
            <a:r>
              <a:rPr lang="en-US" sz="2400" kern="100" dirty="0">
                <a:latin typeface="Century Gothic" panose="020B0502020202020204" pitchFamily="34" charset="0"/>
                <a:ea typeface="Aptos" panose="020B0004020202020204" pitchFamily="34" charset="0"/>
                <a:cs typeface="Times New Roman (Body CS)"/>
              </a:rPr>
              <a:t>Students will:</a:t>
            </a:r>
            <a:endParaRPr lang="en-US" sz="2400" kern="100" dirty="0">
              <a:effectLst/>
              <a:latin typeface="Century Gothic" panose="020B0502020202020204" pitchFamily="34" charset="0"/>
              <a:ea typeface="Aptos" panose="020B0004020202020204" pitchFamily="34" charset="0"/>
              <a:cs typeface="Times New Roman (Body CS)"/>
            </a:endParaRPr>
          </a:p>
          <a:p>
            <a:r>
              <a:rPr lang="en-US" sz="2300" b="0" i="0" dirty="0">
                <a:effectLst/>
                <a:cs typeface="Times New Roman" panose="02020603050405020304" pitchFamily="18" charset="0"/>
              </a:rPr>
              <a:t>Formulate an evidence-based and testable scientific hypothesis about a natural phenomenon or system, conduct a controlled experimental investigation to address a scientific hypothesis, collect and analyze data, and interpret the results in context.</a:t>
            </a:r>
          </a:p>
          <a:p>
            <a:r>
              <a:rPr lang="en-US" sz="2300" b="0" i="0" dirty="0">
                <a:effectLst/>
                <a:cs typeface="Times New Roman" panose="02020603050405020304" pitchFamily="18" charset="0"/>
              </a:rPr>
              <a:t>Use established scientific ideas and language to construct a well-reasoned explanation for why a phenomenon occurred as it did, or to predict the outcome of a future investigation.</a:t>
            </a:r>
          </a:p>
          <a:p>
            <a:r>
              <a:rPr lang="en-US" sz="2300" b="0" i="0" dirty="0">
                <a:effectLst/>
                <a:cs typeface="Times New Roman" panose="02020603050405020304" pitchFamily="18" charset="0"/>
              </a:rPr>
              <a:t>Communicate scientific ideas in a variety of formats; depending on context these could be oral, written, diagrammatic, physical model, or algebraic.</a:t>
            </a:r>
          </a:p>
          <a:p>
            <a:r>
              <a:rPr lang="en-US" sz="2300" b="0" i="0" dirty="0">
                <a:effectLst/>
                <a:cs typeface="Times New Roman" panose="02020603050405020304" pitchFamily="18" charset="0"/>
              </a:rPr>
              <a:t>Analyze and discuss the impact of scientific discovery on human thought and behavior and understand that the scientific process is a human endeavor that has inherent uncertainty that can be quantified.</a:t>
            </a:r>
          </a:p>
          <a:p>
            <a:r>
              <a:rPr lang="en-US" sz="2300" b="0" i="0" dirty="0">
                <a:effectLst/>
                <a:cs typeface="Times New Roman" panose="02020603050405020304" pitchFamily="18" charset="0"/>
              </a:rPr>
              <a:t>Apply unifying principles of science and the scientific method to problems or issues of a scientific nature and contrast them to non-scientific explanations.</a:t>
            </a:r>
          </a:p>
        </p:txBody>
      </p:sp>
    </p:spTree>
    <p:extLst>
      <p:ext uri="{BB962C8B-B14F-4D97-AF65-F5344CB8AC3E}">
        <p14:creationId xmlns:p14="http://schemas.microsoft.com/office/powerpoint/2010/main" val="412044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0397-3E10-06F5-9AB3-1FF20EC0E806}"/>
              </a:ext>
            </a:extLst>
          </p:cNvPr>
          <p:cNvSpPr>
            <a:spLocks noGrp="1"/>
          </p:cNvSpPr>
          <p:nvPr>
            <p:ph type="title"/>
          </p:nvPr>
        </p:nvSpPr>
        <p:spPr/>
        <p:txBody>
          <a:bodyPr/>
          <a:lstStyle/>
          <a:p>
            <a:r>
              <a:rPr lang="en-US" dirty="0"/>
              <a:t>Proposed Name Changes</a:t>
            </a:r>
          </a:p>
        </p:txBody>
      </p:sp>
      <p:graphicFrame>
        <p:nvGraphicFramePr>
          <p:cNvPr id="4" name="Content Placeholder 3">
            <a:extLst>
              <a:ext uri="{FF2B5EF4-FFF2-40B4-BE49-F238E27FC236}">
                <a16:creationId xmlns:a16="http://schemas.microsoft.com/office/drawing/2014/main" id="{D5F3A9DA-5CF9-FBBD-2B41-54316C621BFF}"/>
              </a:ext>
            </a:extLst>
          </p:cNvPr>
          <p:cNvGraphicFramePr>
            <a:graphicFrameLocks noGrp="1"/>
          </p:cNvGraphicFramePr>
          <p:nvPr>
            <p:ph idx="1"/>
            <p:extLst>
              <p:ext uri="{D42A27DB-BD31-4B8C-83A1-F6EECF244321}">
                <p14:modId xmlns:p14="http://schemas.microsoft.com/office/powerpoint/2010/main" val="2855231582"/>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4045299">
                  <a:extLst>
                    <a:ext uri="{9D8B030D-6E8A-4147-A177-3AD203B41FA5}">
                      <a16:colId xmlns:a16="http://schemas.microsoft.com/office/drawing/2014/main" val="1312220840"/>
                    </a:ext>
                  </a:extLst>
                </a:gridCol>
                <a:gridCol w="6470301">
                  <a:extLst>
                    <a:ext uri="{9D8B030D-6E8A-4147-A177-3AD203B41FA5}">
                      <a16:colId xmlns:a16="http://schemas.microsoft.com/office/drawing/2014/main" val="2193345301"/>
                    </a:ext>
                  </a:extLst>
                </a:gridCol>
              </a:tblGrid>
              <a:tr h="370840">
                <a:tc>
                  <a:txBody>
                    <a:bodyPr/>
                    <a:lstStyle/>
                    <a:p>
                      <a:r>
                        <a:rPr lang="en-US" dirty="0"/>
                        <a:t>Current Gen Ed Category Name</a:t>
                      </a:r>
                    </a:p>
                  </a:txBody>
                  <a:tcPr/>
                </a:tc>
                <a:tc>
                  <a:txBody>
                    <a:bodyPr/>
                    <a:lstStyle/>
                    <a:p>
                      <a:r>
                        <a:rPr lang="en-US" dirty="0"/>
                        <a:t>Proposed Gen Ed Category Name</a:t>
                      </a:r>
                    </a:p>
                  </a:txBody>
                  <a:tcPr/>
                </a:tc>
                <a:extLst>
                  <a:ext uri="{0D108BD9-81ED-4DB2-BD59-A6C34878D82A}">
                    <a16:rowId xmlns:a16="http://schemas.microsoft.com/office/drawing/2014/main" val="2427965536"/>
                  </a:ext>
                </a:extLst>
              </a:tr>
              <a:tr h="370840">
                <a:tc>
                  <a:txBody>
                    <a:bodyPr/>
                    <a:lstStyle/>
                    <a:p>
                      <a:r>
                        <a:rPr lang="en-US" dirty="0"/>
                        <a:t>Mathematics</a:t>
                      </a:r>
                    </a:p>
                  </a:txBody>
                  <a:tcPr/>
                </a:tc>
                <a:tc>
                  <a:txBody>
                    <a:bodyPr/>
                    <a:lstStyle/>
                    <a:p>
                      <a:r>
                        <a:rPr lang="en-US" dirty="0"/>
                        <a:t>Quantitative Reasoning and Analysis</a:t>
                      </a:r>
                    </a:p>
                  </a:txBody>
                  <a:tcPr/>
                </a:tc>
                <a:extLst>
                  <a:ext uri="{0D108BD9-81ED-4DB2-BD59-A6C34878D82A}">
                    <a16:rowId xmlns:a16="http://schemas.microsoft.com/office/drawing/2014/main" val="4027623540"/>
                  </a:ext>
                </a:extLst>
              </a:tr>
              <a:tr h="370840">
                <a:tc>
                  <a:txBody>
                    <a:bodyPr/>
                    <a:lstStyle/>
                    <a:p>
                      <a:r>
                        <a:rPr lang="en-US" dirty="0"/>
                        <a:t>Humanities/Fine Arts</a:t>
                      </a:r>
                    </a:p>
                  </a:txBody>
                  <a:tcPr/>
                </a:tc>
                <a:tc>
                  <a:txBody>
                    <a:bodyPr/>
                    <a:lstStyle/>
                    <a:p>
                      <a:r>
                        <a:rPr lang="en-US" dirty="0"/>
                        <a:t>Humanities and Cultural Expression</a:t>
                      </a:r>
                    </a:p>
                  </a:txBody>
                  <a:tcPr/>
                </a:tc>
                <a:extLst>
                  <a:ext uri="{0D108BD9-81ED-4DB2-BD59-A6C34878D82A}">
                    <a16:rowId xmlns:a16="http://schemas.microsoft.com/office/drawing/2014/main" val="1070936257"/>
                  </a:ext>
                </a:extLst>
              </a:tr>
              <a:tr h="370840">
                <a:tc>
                  <a:txBody>
                    <a:bodyPr/>
                    <a:lstStyle/>
                    <a:p>
                      <a:r>
                        <a:rPr lang="en-US" dirty="0"/>
                        <a:t>History</a:t>
                      </a:r>
                    </a:p>
                  </a:txBody>
                  <a:tcPr/>
                </a:tc>
                <a:tc>
                  <a:txBody>
                    <a:bodyPr/>
                    <a:lstStyle/>
                    <a:p>
                      <a:r>
                        <a:rPr lang="en-US" dirty="0"/>
                        <a:t>Historical Foundations</a:t>
                      </a:r>
                    </a:p>
                  </a:txBody>
                  <a:tcPr anchor="ctr"/>
                </a:tc>
                <a:extLst>
                  <a:ext uri="{0D108BD9-81ED-4DB2-BD59-A6C34878D82A}">
                    <a16:rowId xmlns:a16="http://schemas.microsoft.com/office/drawing/2014/main" val="1487072097"/>
                  </a:ext>
                </a:extLst>
              </a:tr>
              <a:tr h="370840">
                <a:tc>
                  <a:txBody>
                    <a:bodyPr/>
                    <a:lstStyle/>
                    <a:p>
                      <a:r>
                        <a:rPr lang="en-US" dirty="0"/>
                        <a:t>Social Behavioral Sciences</a:t>
                      </a:r>
                    </a:p>
                  </a:txBody>
                  <a:tcPr/>
                </a:tc>
                <a:tc>
                  <a:txBody>
                    <a:bodyPr/>
                    <a:lstStyle/>
                    <a:p>
                      <a:r>
                        <a:rPr lang="en-US" dirty="0"/>
                        <a:t>Social and Behavioral Sciences</a:t>
                      </a:r>
                    </a:p>
                  </a:txBody>
                  <a:tcPr anchor="ctr"/>
                </a:tc>
                <a:extLst>
                  <a:ext uri="{0D108BD9-81ED-4DB2-BD59-A6C34878D82A}">
                    <a16:rowId xmlns:a16="http://schemas.microsoft.com/office/drawing/2014/main" val="3416000402"/>
                  </a:ext>
                </a:extLst>
              </a:tr>
              <a:tr h="370840">
                <a:tc>
                  <a:txBody>
                    <a:bodyPr/>
                    <a:lstStyle/>
                    <a:p>
                      <a:r>
                        <a:rPr lang="en-US" dirty="0"/>
                        <a:t>Communication</a:t>
                      </a:r>
                    </a:p>
                  </a:txBody>
                  <a:tcPr/>
                </a:tc>
                <a:tc>
                  <a:txBody>
                    <a:bodyPr/>
                    <a:lstStyle/>
                    <a:p>
                      <a:r>
                        <a:rPr lang="en-US" dirty="0"/>
                        <a:t>Communication*</a:t>
                      </a:r>
                    </a:p>
                  </a:txBody>
                  <a:tcPr/>
                </a:tc>
                <a:extLst>
                  <a:ext uri="{0D108BD9-81ED-4DB2-BD59-A6C34878D82A}">
                    <a16:rowId xmlns:a16="http://schemas.microsoft.com/office/drawing/2014/main" val="2046253572"/>
                  </a:ext>
                </a:extLst>
              </a:tr>
              <a:tr h="370840">
                <a:tc>
                  <a:txBody>
                    <a:bodyPr/>
                    <a:lstStyle/>
                    <a:p>
                      <a:r>
                        <a:rPr lang="en-US" dirty="0"/>
                        <a:t>Natural Sciences</a:t>
                      </a:r>
                    </a:p>
                  </a:txBody>
                  <a:tcPr/>
                </a:tc>
                <a:tc>
                  <a:txBody>
                    <a:bodyPr/>
                    <a:lstStyle/>
                    <a:p>
                      <a:r>
                        <a:rPr lang="en-US" dirty="0"/>
                        <a:t>Scientific Reasoning</a:t>
                      </a:r>
                    </a:p>
                  </a:txBody>
                  <a:tcPr/>
                </a:tc>
                <a:extLst>
                  <a:ext uri="{0D108BD9-81ED-4DB2-BD59-A6C34878D82A}">
                    <a16:rowId xmlns:a16="http://schemas.microsoft.com/office/drawing/2014/main" val="42306030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Financial and Digital (Literacy or Foundations): TBD</a:t>
                      </a:r>
                    </a:p>
                  </a:txBody>
                  <a:tcPr/>
                </a:tc>
                <a:extLst>
                  <a:ext uri="{0D108BD9-81ED-4DB2-BD59-A6C34878D82A}">
                    <a16:rowId xmlns:a16="http://schemas.microsoft.com/office/drawing/2014/main" val="2316461133"/>
                  </a:ext>
                </a:extLst>
              </a:tr>
            </a:tbl>
          </a:graphicData>
        </a:graphic>
      </p:graphicFrame>
      <p:sp>
        <p:nvSpPr>
          <p:cNvPr id="3" name="TextBox 2">
            <a:extLst>
              <a:ext uri="{FF2B5EF4-FFF2-40B4-BE49-F238E27FC236}">
                <a16:creationId xmlns:a16="http://schemas.microsoft.com/office/drawing/2014/main" id="{8552792C-CCF1-AE6D-1D6D-69F0A01B5CB4}"/>
              </a:ext>
            </a:extLst>
          </p:cNvPr>
          <p:cNvSpPr txBox="1"/>
          <p:nvPr/>
        </p:nvSpPr>
        <p:spPr>
          <a:xfrm>
            <a:off x="838200" y="5586883"/>
            <a:ext cx="10382956" cy="646331"/>
          </a:xfrm>
          <a:prstGeom prst="rect">
            <a:avLst/>
          </a:prstGeom>
          <a:noFill/>
        </p:spPr>
        <p:txBody>
          <a:bodyPr wrap="square" rtlCol="0">
            <a:spAutoFit/>
          </a:bodyPr>
          <a:lstStyle/>
          <a:p>
            <a:r>
              <a:rPr lang="en-US" dirty="0"/>
              <a:t>*the department of Communication is changing its name to Communication &amp; Media, so no category is named the same as a department</a:t>
            </a:r>
          </a:p>
        </p:txBody>
      </p:sp>
    </p:spTree>
    <p:extLst>
      <p:ext uri="{BB962C8B-B14F-4D97-AF65-F5344CB8AC3E}">
        <p14:creationId xmlns:p14="http://schemas.microsoft.com/office/powerpoint/2010/main" val="81524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CDF7-FE95-BD2B-510C-8D0A99F15DD0}"/>
              </a:ext>
            </a:extLst>
          </p:cNvPr>
          <p:cNvSpPr>
            <a:spLocks noGrp="1"/>
          </p:cNvSpPr>
          <p:nvPr>
            <p:ph type="title"/>
          </p:nvPr>
        </p:nvSpPr>
        <p:spPr/>
        <p:txBody>
          <a:bodyPr/>
          <a:lstStyle/>
          <a:p>
            <a:r>
              <a:rPr lang="en-US" dirty="0"/>
              <a:t>Financial/Digital Category Name</a:t>
            </a:r>
          </a:p>
        </p:txBody>
      </p:sp>
      <p:pic>
        <p:nvPicPr>
          <p:cNvPr id="5" name="Content Placeholder 4">
            <a:extLst>
              <a:ext uri="{FF2B5EF4-FFF2-40B4-BE49-F238E27FC236}">
                <a16:creationId xmlns:a16="http://schemas.microsoft.com/office/drawing/2014/main" id="{0B5D6E87-BB83-108B-AD0B-EC3F2E9639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607902" cy="4351338"/>
          </a:xfrm>
        </p:spPr>
      </p:pic>
      <p:sp>
        <p:nvSpPr>
          <p:cNvPr id="6" name="TextBox 5">
            <a:extLst>
              <a:ext uri="{FF2B5EF4-FFF2-40B4-BE49-F238E27FC236}">
                <a16:creationId xmlns:a16="http://schemas.microsoft.com/office/drawing/2014/main" id="{08CDC7D1-F059-7FF0-FA15-44B3041D282A}"/>
              </a:ext>
            </a:extLst>
          </p:cNvPr>
          <p:cNvSpPr txBox="1"/>
          <p:nvPr/>
        </p:nvSpPr>
        <p:spPr>
          <a:xfrm>
            <a:off x="6096000" y="1690688"/>
            <a:ext cx="5257800" cy="3539430"/>
          </a:xfrm>
          <a:prstGeom prst="rect">
            <a:avLst/>
          </a:prstGeom>
          <a:noFill/>
        </p:spPr>
        <p:txBody>
          <a:bodyPr wrap="square" rtlCol="0">
            <a:spAutoFit/>
          </a:bodyPr>
          <a:lstStyle/>
          <a:p>
            <a:r>
              <a:rPr lang="en-US" sz="2800" dirty="0"/>
              <a:t>Other options suggested:</a:t>
            </a:r>
          </a:p>
          <a:p>
            <a:endParaRPr lang="en-US" sz="2800" dirty="0"/>
          </a:p>
          <a:p>
            <a:pPr marL="285750" indent="-285750">
              <a:buFont typeface="Arial" panose="020B0604020202020204" pitchFamily="34" charset="0"/>
              <a:buChar char="•"/>
            </a:pPr>
            <a:r>
              <a:rPr lang="en-US" sz="2800" dirty="0"/>
              <a:t>Financial &amp; Digital Essentials</a:t>
            </a:r>
          </a:p>
          <a:p>
            <a:pPr marL="285750" indent="-285750">
              <a:buFont typeface="Arial" panose="020B0604020202020204" pitchFamily="34" charset="0"/>
              <a:buChar char="•"/>
            </a:pPr>
            <a:r>
              <a:rPr lang="en-US" sz="2800" dirty="0"/>
              <a:t>Financial &amp; Digital Insights</a:t>
            </a:r>
          </a:p>
          <a:p>
            <a:pPr marL="285750" indent="-285750">
              <a:buFont typeface="Arial" panose="020B0604020202020204" pitchFamily="34" charset="0"/>
              <a:buChar char="•"/>
            </a:pPr>
            <a:r>
              <a:rPr lang="en-US" sz="2800" dirty="0"/>
              <a:t>Foundations in Financial &amp; Digital Literacy</a:t>
            </a:r>
          </a:p>
          <a:p>
            <a:pPr marL="285750" indent="-285750">
              <a:buFont typeface="Arial" panose="020B0604020202020204" pitchFamily="34" charset="0"/>
              <a:buChar char="•"/>
            </a:pPr>
            <a:r>
              <a:rPr lang="en-US" sz="2800" dirty="0"/>
              <a:t>Financial and Digital Fluency</a:t>
            </a:r>
          </a:p>
          <a:p>
            <a:pPr marL="285750" indent="-285750">
              <a:buFont typeface="Arial" panose="020B0604020202020204" pitchFamily="34" charset="0"/>
              <a:buChar char="•"/>
            </a:pPr>
            <a:r>
              <a:rPr lang="en-US" sz="2800" dirty="0"/>
              <a:t>Financial and Digital Foundations</a:t>
            </a:r>
          </a:p>
        </p:txBody>
      </p:sp>
    </p:spTree>
    <p:extLst>
      <p:ext uri="{BB962C8B-B14F-4D97-AF65-F5344CB8AC3E}">
        <p14:creationId xmlns:p14="http://schemas.microsoft.com/office/powerpoint/2010/main" val="208433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07C1-10FA-5CC9-A185-8079DE73F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6D423-C0A1-9822-C839-9F8C215643FB}"/>
              </a:ext>
            </a:extLst>
          </p:cNvPr>
          <p:cNvSpPr>
            <a:spLocks noGrp="1"/>
          </p:cNvSpPr>
          <p:nvPr>
            <p:ph type="ctrTitle"/>
          </p:nvPr>
        </p:nvSpPr>
        <p:spPr/>
        <p:txBody>
          <a:bodyPr/>
          <a:lstStyle/>
          <a:p>
            <a:r>
              <a:rPr lang="en-US" dirty="0"/>
              <a:t>Financial and Digital</a:t>
            </a:r>
          </a:p>
        </p:txBody>
      </p:sp>
      <p:sp>
        <p:nvSpPr>
          <p:cNvPr id="3" name="Subtitle 2">
            <a:extLst>
              <a:ext uri="{FF2B5EF4-FFF2-40B4-BE49-F238E27FC236}">
                <a16:creationId xmlns:a16="http://schemas.microsoft.com/office/drawing/2014/main" id="{61981904-418A-6223-3AE9-D5BA29426836}"/>
              </a:ext>
            </a:extLst>
          </p:cNvPr>
          <p:cNvSpPr>
            <a:spLocks noGrp="1"/>
          </p:cNvSpPr>
          <p:nvPr>
            <p:ph type="subTitle" idx="1"/>
          </p:nvPr>
        </p:nvSpPr>
        <p:spPr/>
        <p:txBody>
          <a:bodyPr/>
          <a:lstStyle/>
          <a:p>
            <a:r>
              <a:rPr lang="en-US" sz="2800" dirty="0"/>
              <a:t>Literacy or Foundations???</a:t>
            </a:r>
          </a:p>
          <a:p>
            <a:r>
              <a:rPr lang="en-US" dirty="0"/>
              <a:t>TBD</a:t>
            </a:r>
          </a:p>
        </p:txBody>
      </p:sp>
    </p:spTree>
    <p:extLst>
      <p:ext uri="{BB962C8B-B14F-4D97-AF65-F5344CB8AC3E}">
        <p14:creationId xmlns:p14="http://schemas.microsoft.com/office/powerpoint/2010/main" val="83358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74B8-F58E-40BA-ACE5-805B53DEA0BC}"/>
              </a:ext>
            </a:extLst>
          </p:cNvPr>
          <p:cNvSpPr>
            <a:spLocks noGrp="1"/>
          </p:cNvSpPr>
          <p:nvPr>
            <p:ph type="title"/>
          </p:nvPr>
        </p:nvSpPr>
        <p:spPr/>
        <p:txBody>
          <a:bodyPr/>
          <a:lstStyle/>
          <a:p>
            <a:r>
              <a:rPr lang="en-US" dirty="0"/>
              <a:t>Financial Literacy SLOs</a:t>
            </a:r>
          </a:p>
        </p:txBody>
      </p:sp>
      <p:sp>
        <p:nvSpPr>
          <p:cNvPr id="3" name="Content Placeholder 2">
            <a:extLst>
              <a:ext uri="{FF2B5EF4-FFF2-40B4-BE49-F238E27FC236}">
                <a16:creationId xmlns:a16="http://schemas.microsoft.com/office/drawing/2014/main" id="{B7DA3A3D-4058-45E9-80C2-8DF229D94D27}"/>
              </a:ext>
            </a:extLst>
          </p:cNvPr>
          <p:cNvSpPr>
            <a:spLocks noGrp="1"/>
          </p:cNvSpPr>
          <p:nvPr>
            <p:ph idx="1"/>
          </p:nvPr>
        </p:nvSpPr>
        <p:spPr/>
        <p:txBody>
          <a:bodyPr/>
          <a:lstStyle/>
          <a:p>
            <a:pPr marL="0" indent="0">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meet both of the student learning outcomes listed below. </a:t>
            </a:r>
            <a:endParaRPr lang="en-US" sz="1800" dirty="0">
              <a:effectLst/>
              <a:ea typeface="Times New Roman" panose="02020603050405020304" pitchFamily="18" charset="0"/>
            </a:endParaRPr>
          </a:p>
          <a:p>
            <a:pPr marL="0" lvl="0" indent="0">
              <a:buNone/>
            </a:pPr>
            <a:endParaRPr lang="en-US" dirty="0"/>
          </a:p>
          <a:p>
            <a:pPr marL="0" indent="0">
              <a:buNone/>
            </a:pPr>
            <a:r>
              <a:rPr lang="en-US" sz="2800" dirty="0">
                <a:effectLst/>
                <a:ea typeface="Times New Roman" panose="02020603050405020304" pitchFamily="18" charset="0"/>
              </a:rPr>
              <a:t>Students will:</a:t>
            </a:r>
          </a:p>
          <a:p>
            <a:pPr lvl="0"/>
            <a:r>
              <a:rPr lang="en-US" dirty="0"/>
              <a:t>Understand essential elements of personal finance. </a:t>
            </a:r>
          </a:p>
          <a:p>
            <a:pPr marL="0" lvl="0" indent="0">
              <a:buNone/>
            </a:pPr>
            <a:endParaRPr lang="en-US" dirty="0"/>
          </a:p>
          <a:p>
            <a:pPr lvl="0"/>
            <a:r>
              <a:rPr lang="en-US" dirty="0"/>
              <a:t>Assess personal financial wellness and implement strategies for improvement. </a:t>
            </a:r>
          </a:p>
          <a:p>
            <a:endParaRPr lang="en-US" dirty="0"/>
          </a:p>
          <a:p>
            <a:endParaRPr lang="en-US" dirty="0"/>
          </a:p>
        </p:txBody>
      </p:sp>
    </p:spTree>
    <p:extLst>
      <p:ext uri="{BB962C8B-B14F-4D97-AF65-F5344CB8AC3E}">
        <p14:creationId xmlns:p14="http://schemas.microsoft.com/office/powerpoint/2010/main" val="357972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FBE1-6009-4014-9BFB-B70DDBF23B80}"/>
              </a:ext>
            </a:extLst>
          </p:cNvPr>
          <p:cNvSpPr>
            <a:spLocks noGrp="1"/>
          </p:cNvSpPr>
          <p:nvPr>
            <p:ph type="title"/>
          </p:nvPr>
        </p:nvSpPr>
        <p:spPr/>
        <p:txBody>
          <a:bodyPr/>
          <a:lstStyle/>
          <a:p>
            <a:r>
              <a:rPr lang="en-US"/>
              <a:t>Digital Literacy SLOs</a:t>
            </a:r>
          </a:p>
        </p:txBody>
      </p:sp>
      <p:sp>
        <p:nvSpPr>
          <p:cNvPr id="3" name="Content Placeholder 2">
            <a:extLst>
              <a:ext uri="{FF2B5EF4-FFF2-40B4-BE49-F238E27FC236}">
                <a16:creationId xmlns:a16="http://schemas.microsoft.com/office/drawing/2014/main" id="{C5655BA6-F17E-4C38-9C5F-E8AB8DC4266A}"/>
              </a:ext>
            </a:extLst>
          </p:cNvPr>
          <p:cNvSpPr>
            <a:spLocks noGrp="1"/>
          </p:cNvSpPr>
          <p:nvPr>
            <p:ph idx="1"/>
          </p:nvPr>
        </p:nvSpPr>
        <p:spPr/>
        <p:txBody>
          <a:bodyPr>
            <a:normAutofit/>
          </a:bodyPr>
          <a:lstStyle/>
          <a:p>
            <a:pPr marL="0" indent="0" algn="just">
              <a:buNone/>
            </a:pPr>
            <a:r>
              <a:rPr lang="en-US" sz="1800" kern="100" dirty="0">
                <a:effectLst/>
                <a:latin typeface="Century Gothic" panose="020B0502020202020204" pitchFamily="34" charset="0"/>
                <a:ea typeface="Aptos" panose="020B0004020202020204" pitchFamily="34" charset="0"/>
                <a:cs typeface="Times New Roman (Body CS)"/>
              </a:rPr>
              <a:t>All courses in this category must </a:t>
            </a:r>
            <a:r>
              <a:rPr lang="en-US" sz="1800" kern="100" dirty="0">
                <a:effectLst/>
                <a:highlight>
                  <a:srgbClr val="FFFF00"/>
                </a:highlight>
                <a:latin typeface="Century Gothic" panose="020B0502020202020204" pitchFamily="34" charset="0"/>
                <a:ea typeface="Aptos" panose="020B0004020202020204" pitchFamily="34" charset="0"/>
                <a:cs typeface="Times New Roman (Body CS)"/>
              </a:rPr>
              <a:t>meet all 3 </a:t>
            </a:r>
            <a:r>
              <a:rPr lang="en-US" sz="1800" kern="100" dirty="0">
                <a:effectLst/>
                <a:latin typeface="Century Gothic" panose="020B0502020202020204" pitchFamily="34" charset="0"/>
                <a:ea typeface="Aptos" panose="020B0004020202020204" pitchFamily="34" charset="0"/>
                <a:cs typeface="Times New Roman (Body CS)"/>
              </a:rPr>
              <a:t>of the student learning outcomes listed below. </a:t>
            </a:r>
            <a:endParaRPr lang="en-US" sz="1800" dirty="0">
              <a:effectLst/>
              <a:ea typeface="Times New Roman" panose="02020603050405020304" pitchFamily="18" charset="0"/>
            </a:endParaRPr>
          </a:p>
          <a:p>
            <a:pPr marL="0" marR="0" indent="0" algn="just">
              <a:buNone/>
            </a:pPr>
            <a:endParaRPr lang="en-US" sz="1800" b="0" i="0" u="none" strike="noStrike" dirty="0">
              <a:solidFill>
                <a:srgbClr val="000000"/>
              </a:solidFill>
              <a:effectLst/>
              <a:latin typeface="Calibri" panose="020F0502020204030204" pitchFamily="34" charset="0"/>
              <a:cs typeface="Calibri" panose="020F0502020204030204" pitchFamily="34" charset="0"/>
            </a:endParaRPr>
          </a:p>
          <a:p>
            <a:pPr marL="0" indent="0" algn="just">
              <a:buNone/>
            </a:pPr>
            <a:r>
              <a:rPr lang="en-US" sz="2000" dirty="0">
                <a:effectLst/>
                <a:ea typeface="Times New Roman" panose="02020603050405020304" pitchFamily="18" charset="0"/>
              </a:rPr>
              <a:t>Students will:</a:t>
            </a:r>
          </a:p>
          <a:p>
            <a:pPr marL="0" marR="0" algn="l">
              <a:buFont typeface="Arial" panose="020B0604020202020204" pitchFamily="34" charset="0"/>
              <a:buChar char="•"/>
            </a:pPr>
            <a:r>
              <a:rPr lang="en-US" sz="2400" b="0" i="0" u="none" strike="noStrike" dirty="0">
                <a:solidFill>
                  <a:srgbClr val="000000"/>
                </a:solidFill>
                <a:effectLst/>
              </a:rPr>
              <a:t>Locate, critically evaluate, and demonstrate proficiency with various digital resources (including online information, apps, online learning, and other web-based tools)</a:t>
            </a:r>
          </a:p>
          <a:p>
            <a:pPr marL="0" marR="0" algn="l">
              <a:buFont typeface="Arial" panose="020B0604020202020204" pitchFamily="34" charset="0"/>
              <a:buChar char="•"/>
            </a:pPr>
            <a:r>
              <a:rPr lang="en-US" sz="2400" b="0" i="0" u="none" strike="noStrike" dirty="0">
                <a:solidFill>
                  <a:srgbClr val="000000"/>
                </a:solidFill>
                <a:effectLst/>
              </a:rPr>
              <a:t>Demonstrate responsible use of software, databases, and online tools, including generative AI.</a:t>
            </a:r>
          </a:p>
          <a:p>
            <a:pPr marL="0" marR="0" algn="l">
              <a:buFont typeface="Arial" panose="020B0604020202020204" pitchFamily="34" charset="0"/>
              <a:buChar char="•"/>
            </a:pPr>
            <a:r>
              <a:rPr lang="en-US" sz="2400" b="0" i="0" u="none" strike="noStrike" dirty="0">
                <a:solidFill>
                  <a:srgbClr val="000000"/>
                </a:solidFill>
                <a:effectLst/>
                <a:highlight>
                  <a:srgbClr val="FFFF00"/>
                </a:highlight>
              </a:rPr>
              <a:t>Identify and evaluate </a:t>
            </a:r>
            <a:r>
              <a:rPr lang="en-US" sz="2400" b="0" i="0" u="none" strike="noStrike" dirty="0">
                <a:solidFill>
                  <a:srgbClr val="000000"/>
                </a:solidFill>
                <a:effectLst/>
              </a:rPr>
              <a:t>ethical considerations related to data privacy, intellectual property, and the role of algorithms in mediating access to digital information.</a:t>
            </a:r>
          </a:p>
          <a:p>
            <a:pPr marL="0" indent="0">
              <a:buNone/>
            </a:pPr>
            <a:endParaRPr lang="en-US" dirty="0"/>
          </a:p>
        </p:txBody>
      </p:sp>
    </p:spTree>
    <p:extLst>
      <p:ext uri="{BB962C8B-B14F-4D97-AF65-F5344CB8AC3E}">
        <p14:creationId xmlns:p14="http://schemas.microsoft.com/office/powerpoint/2010/main" val="168134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DFC2-AD6C-344A-7F55-DBC44FFE0EE7}"/>
              </a:ext>
            </a:extLst>
          </p:cNvPr>
          <p:cNvSpPr>
            <a:spLocks noGrp="1"/>
          </p:cNvSpPr>
          <p:nvPr>
            <p:ph type="title"/>
          </p:nvPr>
        </p:nvSpPr>
        <p:spPr/>
        <p:txBody>
          <a:bodyPr/>
          <a:lstStyle/>
          <a:p>
            <a:r>
              <a:rPr lang="en-US" dirty="0"/>
              <a:t>Financial/Digital Hours</a:t>
            </a:r>
          </a:p>
        </p:txBody>
      </p:sp>
      <p:pic>
        <p:nvPicPr>
          <p:cNvPr id="5" name="Content Placeholder 4">
            <a:extLst>
              <a:ext uri="{FF2B5EF4-FFF2-40B4-BE49-F238E27FC236}">
                <a16:creationId xmlns:a16="http://schemas.microsoft.com/office/drawing/2014/main" id="{B2A56CEC-FD39-E606-9109-F4354F2A97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2867" y="1825625"/>
            <a:ext cx="3806265" cy="4351338"/>
          </a:xfrm>
        </p:spPr>
      </p:pic>
    </p:spTree>
    <p:extLst>
      <p:ext uri="{BB962C8B-B14F-4D97-AF65-F5344CB8AC3E}">
        <p14:creationId xmlns:p14="http://schemas.microsoft.com/office/powerpoint/2010/main" val="107909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86A9-C766-6512-6B88-D066985D2382}"/>
              </a:ext>
            </a:extLst>
          </p:cNvPr>
          <p:cNvSpPr>
            <a:spLocks noGrp="1"/>
          </p:cNvSpPr>
          <p:nvPr>
            <p:ph type="title"/>
          </p:nvPr>
        </p:nvSpPr>
        <p:spPr/>
        <p:txBody>
          <a:bodyPr/>
          <a:lstStyle/>
          <a:p>
            <a:r>
              <a:rPr lang="en-US" dirty="0"/>
              <a:t>Gen Ed Hours – Discussion</a:t>
            </a:r>
          </a:p>
        </p:txBody>
      </p:sp>
      <p:sp>
        <p:nvSpPr>
          <p:cNvPr id="3" name="Content Placeholder 2">
            <a:extLst>
              <a:ext uri="{FF2B5EF4-FFF2-40B4-BE49-F238E27FC236}">
                <a16:creationId xmlns:a16="http://schemas.microsoft.com/office/drawing/2014/main" id="{6551E0E1-8CBA-4795-DEE8-4976DFFC5364}"/>
              </a:ext>
            </a:extLst>
          </p:cNvPr>
          <p:cNvSpPr>
            <a:spLocks noGrp="1"/>
          </p:cNvSpPr>
          <p:nvPr>
            <p:ph idx="1"/>
          </p:nvPr>
        </p:nvSpPr>
        <p:spPr/>
        <p:txBody>
          <a:bodyPr/>
          <a:lstStyle/>
          <a:p>
            <a:r>
              <a:rPr lang="en-US" dirty="0"/>
              <a:t>Highlighted “top choices” across proposals</a:t>
            </a:r>
          </a:p>
          <a:p>
            <a:r>
              <a:rPr lang="en-US" dirty="0"/>
              <a:t>Ranked Choice Results</a:t>
            </a:r>
          </a:p>
        </p:txBody>
      </p:sp>
    </p:spTree>
    <p:extLst>
      <p:ext uri="{BB962C8B-B14F-4D97-AF65-F5344CB8AC3E}">
        <p14:creationId xmlns:p14="http://schemas.microsoft.com/office/powerpoint/2010/main" val="248575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C5DB3DA7A6B943BF35C2E90CC9C8C1" ma:contentTypeVersion="4" ma:contentTypeDescription="Create a new document." ma:contentTypeScope="" ma:versionID="efd6cbb93a81df85f061797cb6d9229e">
  <xsd:schema xmlns:xsd="http://www.w3.org/2001/XMLSchema" xmlns:xs="http://www.w3.org/2001/XMLSchema" xmlns:p="http://schemas.microsoft.com/office/2006/metadata/properties" xmlns:ns2="2d925182-3562-4e52-bb13-7655f8986c40" targetNamespace="http://schemas.microsoft.com/office/2006/metadata/properties" ma:root="true" ma:fieldsID="52056cf149a23fb905afd18958dbf2dd" ns2:_="">
    <xsd:import namespace="2d925182-3562-4e52-bb13-7655f8986c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25182-3562-4e52-bb13-7655f8986c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AB501-8BA3-4090-BDF2-1EF9BB16E6A8}">
  <ds:schemaRefs>
    <ds:schemaRef ds:uri="http://purl.org/dc/term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2d925182-3562-4e52-bb13-7655f8986c40"/>
    <ds:schemaRef ds:uri="http://schemas.microsoft.com/office/2006/metadata/properties"/>
  </ds:schemaRefs>
</ds:datastoreItem>
</file>

<file path=customXml/itemProps2.xml><?xml version="1.0" encoding="utf-8"?>
<ds:datastoreItem xmlns:ds="http://schemas.openxmlformats.org/officeDocument/2006/customXml" ds:itemID="{43EA5662-5E9A-4F3B-8FF9-A873A58AF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25182-3562-4e52-bb13-7655f8986c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59DB7B-41EF-41DC-B2CA-4BC5BDA3B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TotalTime>
  <Words>1502</Words>
  <Application>Microsoft Macintosh PowerPoint</Application>
  <PresentationFormat>Widescreen</PresentationFormat>
  <Paragraphs>138</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Calibri Light</vt:lpstr>
      <vt:lpstr>Century Gothic</vt:lpstr>
      <vt:lpstr>Symbol</vt:lpstr>
      <vt:lpstr>Times New Roman</vt:lpstr>
      <vt:lpstr>Office Theme</vt:lpstr>
      <vt:lpstr>Agenda: Mar. 6</vt:lpstr>
      <vt:lpstr>Committee Guiding Principles</vt:lpstr>
      <vt:lpstr>Proposed Name Changes</vt:lpstr>
      <vt:lpstr>Financial/Digital Category Name</vt:lpstr>
      <vt:lpstr>Financial and Digital</vt:lpstr>
      <vt:lpstr>Financial Literacy SLOs</vt:lpstr>
      <vt:lpstr>Digital Literacy SLOs</vt:lpstr>
      <vt:lpstr>Financial/Digital Hours</vt:lpstr>
      <vt:lpstr>Gen Ed Hours – Discussion</vt:lpstr>
      <vt:lpstr>Literature Requirement: Discussion</vt:lpstr>
      <vt:lpstr>Communication: Discussion</vt:lpstr>
      <vt:lpstr>Scientific Reasoning: Discussion</vt:lpstr>
      <vt:lpstr>Methods for selecting our final recommendation</vt:lpstr>
      <vt:lpstr>Voting Preference: Discussion</vt:lpstr>
      <vt:lpstr>Quantitative Reasoning &amp; Analysis</vt:lpstr>
      <vt:lpstr>Student Learning Outcomes</vt:lpstr>
      <vt:lpstr>Humanities &amp; Cultural Expression</vt:lpstr>
      <vt:lpstr>Student Learning Outcomes</vt:lpstr>
      <vt:lpstr>Historical Foundations</vt:lpstr>
      <vt:lpstr>Student Learning Outcomes</vt:lpstr>
      <vt:lpstr>Social &amp; Behavioral Sciences</vt:lpstr>
      <vt:lpstr>Student Learning Outcomes</vt:lpstr>
      <vt:lpstr>Communication</vt:lpstr>
      <vt:lpstr>Student Learning Outcomes</vt:lpstr>
      <vt:lpstr>Scientific Reasoning</vt:lpstr>
      <vt:lpstr>Student 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Proposing General Education Courses</dc:title>
  <dc:creator>Null, Linda</dc:creator>
  <cp:lastModifiedBy>Anthony, Holly Portia</cp:lastModifiedBy>
  <cp:revision>65</cp:revision>
  <cp:lastPrinted>2025-02-13T16:34:37Z</cp:lastPrinted>
  <dcterms:created xsi:type="dcterms:W3CDTF">2024-11-11T21:23:31Z</dcterms:created>
  <dcterms:modified xsi:type="dcterms:W3CDTF">2025-03-06T15:22:42Z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0x010100B5C5DB3DA7A6B943BF35C2E90CC9C8C1</vt:lpwstr>
  </property>
</Properties>
</file>