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60" r:id="rId2"/>
    <p:sldId id="256" r:id="rId3"/>
    <p:sldId id="257" r:id="rId4"/>
    <p:sldId id="258" r:id="rId5"/>
    <p:sldId id="259" r:id="rId6"/>
    <p:sldId id="272" r:id="rId7"/>
    <p:sldId id="261" r:id="rId8"/>
    <p:sldId id="262" r:id="rId9"/>
    <p:sldId id="263" r:id="rId10"/>
    <p:sldId id="264" r:id="rId11"/>
    <p:sldId id="265" r:id="rId12"/>
    <p:sldId id="273" r:id="rId13"/>
    <p:sldId id="266" r:id="rId14"/>
    <p:sldId id="267" r:id="rId15"/>
    <p:sldId id="268" r:id="rId16"/>
    <p:sldId id="269" r:id="rId17"/>
    <p:sldId id="270" r:id="rId18"/>
    <p:sldId id="271"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27" d="100"/>
          <a:sy n="127" d="100"/>
        </p:scale>
        <p:origin x="512" y="192"/>
      </p:cViewPr>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914AA08-B91D-ED43-8D58-0B56CD9BF97D}" type="datetimeFigureOut">
              <a:rPr lang="en-US" smtClean="0"/>
              <a:t>11/18/24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251B19-F6CF-2E4C-8C55-95805878D67B}" type="slidenum">
              <a:rPr lang="en-US" smtClean="0"/>
              <a:t>‹#›</a:t>
            </a:fld>
            <a:endParaRPr lang="en-US"/>
          </a:p>
        </p:txBody>
      </p:sp>
    </p:spTree>
    <p:extLst>
      <p:ext uri="{BB962C8B-B14F-4D97-AF65-F5344CB8AC3E}">
        <p14:creationId xmlns:p14="http://schemas.microsoft.com/office/powerpoint/2010/main" val="35304940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376CD1-E27E-49F3-B4AC-1F9A2259447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32F9FCB-8354-4807-98B7-C7C4B2E9521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D3EFA12-8C3E-47D1-A9B8-0FB9A633C9AB}"/>
              </a:ext>
            </a:extLst>
          </p:cNvPr>
          <p:cNvSpPr>
            <a:spLocks noGrp="1"/>
          </p:cNvSpPr>
          <p:nvPr>
            <p:ph type="dt" sz="half" idx="10"/>
          </p:nvPr>
        </p:nvSpPr>
        <p:spPr/>
        <p:txBody>
          <a:bodyPr/>
          <a:lstStyle/>
          <a:p>
            <a:fld id="{9D71D8DB-D8D8-4945-A252-EB3B9683A261}" type="datetimeFigureOut">
              <a:rPr lang="en-US" smtClean="0"/>
              <a:t>11/18/24</a:t>
            </a:fld>
            <a:endParaRPr lang="en-US"/>
          </a:p>
        </p:txBody>
      </p:sp>
      <p:sp>
        <p:nvSpPr>
          <p:cNvPr id="5" name="Footer Placeholder 4">
            <a:extLst>
              <a:ext uri="{FF2B5EF4-FFF2-40B4-BE49-F238E27FC236}">
                <a16:creationId xmlns:a16="http://schemas.microsoft.com/office/drawing/2014/main" id="{DE15760C-BA12-4165-9B50-25E70AFDB2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BCC5FBB-4C2C-431A-A698-508AF40B0B92}"/>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1230094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DC7AD5-58BE-412A-AB91-CA53A6B2919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9B11E87-05FF-444E-9EC7-8457DD829CD8}"/>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76BCDA-08A7-40B4-B4DF-E0CB5B41EF1D}"/>
              </a:ext>
            </a:extLst>
          </p:cNvPr>
          <p:cNvSpPr>
            <a:spLocks noGrp="1"/>
          </p:cNvSpPr>
          <p:nvPr>
            <p:ph type="dt" sz="half" idx="10"/>
          </p:nvPr>
        </p:nvSpPr>
        <p:spPr/>
        <p:txBody>
          <a:bodyPr/>
          <a:lstStyle/>
          <a:p>
            <a:fld id="{9D71D8DB-D8D8-4945-A252-EB3B9683A261}" type="datetimeFigureOut">
              <a:rPr lang="en-US" smtClean="0"/>
              <a:t>11/18/24</a:t>
            </a:fld>
            <a:endParaRPr lang="en-US"/>
          </a:p>
        </p:txBody>
      </p:sp>
      <p:sp>
        <p:nvSpPr>
          <p:cNvPr id="5" name="Footer Placeholder 4">
            <a:extLst>
              <a:ext uri="{FF2B5EF4-FFF2-40B4-BE49-F238E27FC236}">
                <a16:creationId xmlns:a16="http://schemas.microsoft.com/office/drawing/2014/main" id="{B0EBAA9F-A621-4DFA-926B-9A16D531B2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18C22F-008A-4DEA-BBC1-1AF7E9C717D8}"/>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1800336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26AE03C-7365-4387-A024-7FF454D5099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2400156-9DCB-4C45-BE5A-7EF4498BA1FA}"/>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B39B78-439E-4BEF-B233-11C572208B43}"/>
              </a:ext>
            </a:extLst>
          </p:cNvPr>
          <p:cNvSpPr>
            <a:spLocks noGrp="1"/>
          </p:cNvSpPr>
          <p:nvPr>
            <p:ph type="dt" sz="half" idx="10"/>
          </p:nvPr>
        </p:nvSpPr>
        <p:spPr/>
        <p:txBody>
          <a:bodyPr/>
          <a:lstStyle/>
          <a:p>
            <a:fld id="{9D71D8DB-D8D8-4945-A252-EB3B9683A261}" type="datetimeFigureOut">
              <a:rPr lang="en-US" smtClean="0"/>
              <a:t>11/18/24</a:t>
            </a:fld>
            <a:endParaRPr lang="en-US"/>
          </a:p>
        </p:txBody>
      </p:sp>
      <p:sp>
        <p:nvSpPr>
          <p:cNvPr id="5" name="Footer Placeholder 4">
            <a:extLst>
              <a:ext uri="{FF2B5EF4-FFF2-40B4-BE49-F238E27FC236}">
                <a16:creationId xmlns:a16="http://schemas.microsoft.com/office/drawing/2014/main" id="{FDB3E5B4-BC8F-4FAF-87F1-5A612724E05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B8746E-70AB-4E1C-AA69-12C919EBE336}"/>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27047917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DC2AD7-4F9C-4E79-B275-D94F8A774E2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76ABC4-A3FF-4871-9DEC-0FE6FE4E0B9F}"/>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C5E413-BE6A-4E90-AA50-63DD8482E5F4}"/>
              </a:ext>
            </a:extLst>
          </p:cNvPr>
          <p:cNvSpPr>
            <a:spLocks noGrp="1"/>
          </p:cNvSpPr>
          <p:nvPr>
            <p:ph type="dt" sz="half" idx="10"/>
          </p:nvPr>
        </p:nvSpPr>
        <p:spPr/>
        <p:txBody>
          <a:bodyPr/>
          <a:lstStyle/>
          <a:p>
            <a:fld id="{9D71D8DB-D8D8-4945-A252-EB3B9683A261}" type="datetimeFigureOut">
              <a:rPr lang="en-US" smtClean="0"/>
              <a:t>11/18/24</a:t>
            </a:fld>
            <a:endParaRPr lang="en-US"/>
          </a:p>
        </p:txBody>
      </p:sp>
      <p:sp>
        <p:nvSpPr>
          <p:cNvPr id="5" name="Footer Placeholder 4">
            <a:extLst>
              <a:ext uri="{FF2B5EF4-FFF2-40B4-BE49-F238E27FC236}">
                <a16:creationId xmlns:a16="http://schemas.microsoft.com/office/drawing/2014/main" id="{74AD54ED-F49C-4B4E-B19F-CD879793F7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A2DA95-4C5B-4EE7-A483-CB998FA20B67}"/>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16825656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3D1BA-7C0A-437C-8FF5-A126C236CAE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8CBF771-FBBD-4468-BB7A-FC7EAA647D0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849DD8E5-D786-4C65-8853-B72A6A09FD89}"/>
              </a:ext>
            </a:extLst>
          </p:cNvPr>
          <p:cNvSpPr>
            <a:spLocks noGrp="1"/>
          </p:cNvSpPr>
          <p:nvPr>
            <p:ph type="dt" sz="half" idx="10"/>
          </p:nvPr>
        </p:nvSpPr>
        <p:spPr/>
        <p:txBody>
          <a:bodyPr/>
          <a:lstStyle/>
          <a:p>
            <a:fld id="{9D71D8DB-D8D8-4945-A252-EB3B9683A261}" type="datetimeFigureOut">
              <a:rPr lang="en-US" smtClean="0"/>
              <a:t>11/18/24</a:t>
            </a:fld>
            <a:endParaRPr lang="en-US"/>
          </a:p>
        </p:txBody>
      </p:sp>
      <p:sp>
        <p:nvSpPr>
          <p:cNvPr id="5" name="Footer Placeholder 4">
            <a:extLst>
              <a:ext uri="{FF2B5EF4-FFF2-40B4-BE49-F238E27FC236}">
                <a16:creationId xmlns:a16="http://schemas.microsoft.com/office/drawing/2014/main" id="{5BF21F2E-1847-48C0-AD2D-0CF5894D99C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D34FF3-4726-4BB6-8542-FA0C8BB917E3}"/>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2703411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6AB347-6862-4E62-9450-D13840C8CB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5AE1442-49C2-4612-A682-D257CB995D5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798029D-3F70-4645-9FE6-DCDA7AB540B8}"/>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99DAB45-FA8A-4446-95FC-D0B101CE8048}"/>
              </a:ext>
            </a:extLst>
          </p:cNvPr>
          <p:cNvSpPr>
            <a:spLocks noGrp="1"/>
          </p:cNvSpPr>
          <p:nvPr>
            <p:ph type="dt" sz="half" idx="10"/>
          </p:nvPr>
        </p:nvSpPr>
        <p:spPr/>
        <p:txBody>
          <a:bodyPr/>
          <a:lstStyle/>
          <a:p>
            <a:fld id="{9D71D8DB-D8D8-4945-A252-EB3B9683A261}" type="datetimeFigureOut">
              <a:rPr lang="en-US" smtClean="0"/>
              <a:t>11/18/24</a:t>
            </a:fld>
            <a:endParaRPr lang="en-US"/>
          </a:p>
        </p:txBody>
      </p:sp>
      <p:sp>
        <p:nvSpPr>
          <p:cNvPr id="6" name="Footer Placeholder 5">
            <a:extLst>
              <a:ext uri="{FF2B5EF4-FFF2-40B4-BE49-F238E27FC236}">
                <a16:creationId xmlns:a16="http://schemas.microsoft.com/office/drawing/2014/main" id="{6F5ACB6C-A7BF-4F6F-A1EA-5B768FF0C00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8B9A0F7-8386-45D0-AC80-14FF5C0E991F}"/>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12100232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3AA7E-AA4E-4316-ADD7-CA915408010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1ECA924-55E6-4E66-AC3A-7869B0ABF2C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70DFDB5-E369-4C6C-A311-EB88EFC5334A}"/>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E362C9B-8D7D-4F92-A497-D4FEC7D657A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D62C28B-DEBC-4094-A348-E1891B7598F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DD8EF60-0E5B-40EB-9486-7F5F5A6B2A46}"/>
              </a:ext>
            </a:extLst>
          </p:cNvPr>
          <p:cNvSpPr>
            <a:spLocks noGrp="1"/>
          </p:cNvSpPr>
          <p:nvPr>
            <p:ph type="dt" sz="half" idx="10"/>
          </p:nvPr>
        </p:nvSpPr>
        <p:spPr/>
        <p:txBody>
          <a:bodyPr/>
          <a:lstStyle/>
          <a:p>
            <a:fld id="{9D71D8DB-D8D8-4945-A252-EB3B9683A261}" type="datetimeFigureOut">
              <a:rPr lang="en-US" smtClean="0"/>
              <a:t>11/18/24</a:t>
            </a:fld>
            <a:endParaRPr lang="en-US"/>
          </a:p>
        </p:txBody>
      </p:sp>
      <p:sp>
        <p:nvSpPr>
          <p:cNvPr id="8" name="Footer Placeholder 7">
            <a:extLst>
              <a:ext uri="{FF2B5EF4-FFF2-40B4-BE49-F238E27FC236}">
                <a16:creationId xmlns:a16="http://schemas.microsoft.com/office/drawing/2014/main" id="{5CB23CBA-C7FA-45CB-8F83-3ABBEA71FCD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B31D5CC-521F-44F8-A9DC-0E2B3B7409CE}"/>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8783263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ED811A-3739-444F-B94F-E094F9AC36F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990AD21-3B80-47C8-8C6C-872C076730F3}"/>
              </a:ext>
            </a:extLst>
          </p:cNvPr>
          <p:cNvSpPr>
            <a:spLocks noGrp="1"/>
          </p:cNvSpPr>
          <p:nvPr>
            <p:ph type="dt" sz="half" idx="10"/>
          </p:nvPr>
        </p:nvSpPr>
        <p:spPr/>
        <p:txBody>
          <a:bodyPr/>
          <a:lstStyle/>
          <a:p>
            <a:fld id="{9D71D8DB-D8D8-4945-A252-EB3B9683A261}" type="datetimeFigureOut">
              <a:rPr lang="en-US" smtClean="0"/>
              <a:t>11/18/24</a:t>
            </a:fld>
            <a:endParaRPr lang="en-US"/>
          </a:p>
        </p:txBody>
      </p:sp>
      <p:sp>
        <p:nvSpPr>
          <p:cNvPr id="4" name="Footer Placeholder 3">
            <a:extLst>
              <a:ext uri="{FF2B5EF4-FFF2-40B4-BE49-F238E27FC236}">
                <a16:creationId xmlns:a16="http://schemas.microsoft.com/office/drawing/2014/main" id="{47E746B7-716F-4495-9674-135629ADC99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A082591-4A57-48D4-B4DB-6B6B67CE9CA0}"/>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22164338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52B1F32-5AF7-4300-A27B-0660E867DACD}"/>
              </a:ext>
            </a:extLst>
          </p:cNvPr>
          <p:cNvSpPr>
            <a:spLocks noGrp="1"/>
          </p:cNvSpPr>
          <p:nvPr>
            <p:ph type="dt" sz="half" idx="10"/>
          </p:nvPr>
        </p:nvSpPr>
        <p:spPr/>
        <p:txBody>
          <a:bodyPr/>
          <a:lstStyle/>
          <a:p>
            <a:fld id="{9D71D8DB-D8D8-4945-A252-EB3B9683A261}" type="datetimeFigureOut">
              <a:rPr lang="en-US" smtClean="0"/>
              <a:t>11/18/24</a:t>
            </a:fld>
            <a:endParaRPr lang="en-US"/>
          </a:p>
        </p:txBody>
      </p:sp>
      <p:sp>
        <p:nvSpPr>
          <p:cNvPr id="3" name="Footer Placeholder 2">
            <a:extLst>
              <a:ext uri="{FF2B5EF4-FFF2-40B4-BE49-F238E27FC236}">
                <a16:creationId xmlns:a16="http://schemas.microsoft.com/office/drawing/2014/main" id="{2BC1D3D0-DAC0-4943-B513-3BB502ACA77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8A767CE-6C96-4664-875A-A7B0590FD45A}"/>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805001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3ED22-E935-4B05-9C02-2AB0D3EC697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D43B8BA-A0D1-47E8-A2F8-BCFF340099B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0E994D5-6C2D-403A-92B8-6A2E7E30E6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0FFBBE6-40F2-4740-AC7A-7B441A0E604C}"/>
              </a:ext>
            </a:extLst>
          </p:cNvPr>
          <p:cNvSpPr>
            <a:spLocks noGrp="1"/>
          </p:cNvSpPr>
          <p:nvPr>
            <p:ph type="dt" sz="half" idx="10"/>
          </p:nvPr>
        </p:nvSpPr>
        <p:spPr/>
        <p:txBody>
          <a:bodyPr/>
          <a:lstStyle/>
          <a:p>
            <a:fld id="{9D71D8DB-D8D8-4945-A252-EB3B9683A261}" type="datetimeFigureOut">
              <a:rPr lang="en-US" smtClean="0"/>
              <a:t>11/18/24</a:t>
            </a:fld>
            <a:endParaRPr lang="en-US"/>
          </a:p>
        </p:txBody>
      </p:sp>
      <p:sp>
        <p:nvSpPr>
          <p:cNvPr id="6" name="Footer Placeholder 5">
            <a:extLst>
              <a:ext uri="{FF2B5EF4-FFF2-40B4-BE49-F238E27FC236}">
                <a16:creationId xmlns:a16="http://schemas.microsoft.com/office/drawing/2014/main" id="{4054820A-7674-4415-AB68-029EF8F1EC0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89E98FB-FF85-48AF-8C65-42C14919C9F6}"/>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1816071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15B2B5-248F-4843-817B-10EB96B9374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6FEB79F-D06C-44D3-BB50-B644B7DC2A0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99B7055-A440-43AC-BAC3-E8623B7432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8304C68-A283-4D22-99CA-52F1691B2BA0}"/>
              </a:ext>
            </a:extLst>
          </p:cNvPr>
          <p:cNvSpPr>
            <a:spLocks noGrp="1"/>
          </p:cNvSpPr>
          <p:nvPr>
            <p:ph type="dt" sz="half" idx="10"/>
          </p:nvPr>
        </p:nvSpPr>
        <p:spPr/>
        <p:txBody>
          <a:bodyPr/>
          <a:lstStyle/>
          <a:p>
            <a:fld id="{9D71D8DB-D8D8-4945-A252-EB3B9683A261}" type="datetimeFigureOut">
              <a:rPr lang="en-US" smtClean="0"/>
              <a:t>11/18/24</a:t>
            </a:fld>
            <a:endParaRPr lang="en-US"/>
          </a:p>
        </p:txBody>
      </p:sp>
      <p:sp>
        <p:nvSpPr>
          <p:cNvPr id="6" name="Footer Placeholder 5">
            <a:extLst>
              <a:ext uri="{FF2B5EF4-FFF2-40B4-BE49-F238E27FC236}">
                <a16:creationId xmlns:a16="http://schemas.microsoft.com/office/drawing/2014/main" id="{3D0675F6-B799-4CDC-9F6B-C3240E4F60E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F70ED3-CF20-485D-A116-FE11A85072E6}"/>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11968155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63945D1-1CCF-4D94-943A-9C393AA552F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FD6A011-0D5C-4D0D-9225-12B2D66EACB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69C211-FF7A-41AB-9290-D54DEB634EB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71D8DB-D8D8-4945-A252-EB3B9683A261}" type="datetimeFigureOut">
              <a:rPr lang="en-US" smtClean="0"/>
              <a:t>11/18/24</a:t>
            </a:fld>
            <a:endParaRPr lang="en-US"/>
          </a:p>
        </p:txBody>
      </p:sp>
      <p:sp>
        <p:nvSpPr>
          <p:cNvPr id="5" name="Footer Placeholder 4">
            <a:extLst>
              <a:ext uri="{FF2B5EF4-FFF2-40B4-BE49-F238E27FC236}">
                <a16:creationId xmlns:a16="http://schemas.microsoft.com/office/drawing/2014/main" id="{A83378AD-2121-4C80-9333-3864E4FD9F6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1D1AF6C-19D5-4476-9893-5B49F1463DF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1C4BAF-7FAF-452E-A149-063680055675}" type="slidenum">
              <a:rPr lang="en-US" smtClean="0"/>
              <a:t>‹#›</a:t>
            </a:fld>
            <a:endParaRPr lang="en-US"/>
          </a:p>
        </p:txBody>
      </p:sp>
    </p:spTree>
    <p:extLst>
      <p:ext uri="{BB962C8B-B14F-4D97-AF65-F5344CB8AC3E}">
        <p14:creationId xmlns:p14="http://schemas.microsoft.com/office/powerpoint/2010/main" val="32852008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84CB6D-6409-4E2D-95C5-FBD84E35D007}"/>
              </a:ext>
            </a:extLst>
          </p:cNvPr>
          <p:cNvSpPr>
            <a:spLocks noGrp="1"/>
          </p:cNvSpPr>
          <p:nvPr>
            <p:ph type="ctrTitle"/>
          </p:nvPr>
        </p:nvSpPr>
        <p:spPr/>
        <p:txBody>
          <a:bodyPr/>
          <a:lstStyle/>
          <a:p>
            <a:r>
              <a:rPr lang="en-US" dirty="0"/>
              <a:t>General Education Teaching Award</a:t>
            </a:r>
          </a:p>
        </p:txBody>
      </p:sp>
      <p:sp>
        <p:nvSpPr>
          <p:cNvPr id="3" name="Subtitle 2">
            <a:extLst>
              <a:ext uri="{FF2B5EF4-FFF2-40B4-BE49-F238E27FC236}">
                <a16:creationId xmlns:a16="http://schemas.microsoft.com/office/drawing/2014/main" id="{4E0F0F6B-DF03-4B77-8350-9B615D1DA32B}"/>
              </a:ext>
            </a:extLst>
          </p:cNvPr>
          <p:cNvSpPr>
            <a:spLocks noGrp="1"/>
          </p:cNvSpPr>
          <p:nvPr>
            <p:ph type="subTitle" idx="1"/>
          </p:nvPr>
        </p:nvSpPr>
        <p:spPr/>
        <p:txBody>
          <a:bodyPr/>
          <a:lstStyle/>
          <a:p>
            <a:r>
              <a:rPr lang="en-US" dirty="0"/>
              <a:t>https://www.tntech.edu/cafe/awards/academic-affairs-awards.php#Gen-Ed</a:t>
            </a:r>
          </a:p>
        </p:txBody>
      </p:sp>
    </p:spTree>
    <p:extLst>
      <p:ext uri="{BB962C8B-B14F-4D97-AF65-F5344CB8AC3E}">
        <p14:creationId xmlns:p14="http://schemas.microsoft.com/office/powerpoint/2010/main" val="1846871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E0B98A-8115-C025-B8A9-58B9010E1A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8AE6DC-9C66-A325-2664-FC13186EE666}"/>
              </a:ext>
            </a:extLst>
          </p:cNvPr>
          <p:cNvSpPr>
            <a:spLocks noGrp="1"/>
          </p:cNvSpPr>
          <p:nvPr>
            <p:ph type="title"/>
          </p:nvPr>
        </p:nvSpPr>
        <p:spPr>
          <a:xfrm>
            <a:off x="838200" y="365126"/>
            <a:ext cx="10515600" cy="730028"/>
          </a:xfrm>
        </p:spPr>
        <p:txBody>
          <a:bodyPr>
            <a:normAutofit/>
          </a:bodyPr>
          <a:lstStyle/>
          <a:p>
            <a:pPr algn="ctr"/>
            <a:r>
              <a:rPr lang="en-US" sz="3600" dirty="0"/>
              <a:t>Student Learning Outcomes</a:t>
            </a:r>
          </a:p>
        </p:txBody>
      </p:sp>
      <p:sp>
        <p:nvSpPr>
          <p:cNvPr id="3" name="Content Placeholder 2">
            <a:extLst>
              <a:ext uri="{FF2B5EF4-FFF2-40B4-BE49-F238E27FC236}">
                <a16:creationId xmlns:a16="http://schemas.microsoft.com/office/drawing/2014/main" id="{BD800794-CA45-BE18-45D1-1779E8674A22}"/>
              </a:ext>
            </a:extLst>
          </p:cNvPr>
          <p:cNvSpPr>
            <a:spLocks noGrp="1"/>
          </p:cNvSpPr>
          <p:nvPr>
            <p:ph idx="1"/>
          </p:nvPr>
        </p:nvSpPr>
        <p:spPr>
          <a:xfrm>
            <a:off x="838200" y="1095154"/>
            <a:ext cx="10515600" cy="5397719"/>
          </a:xfrm>
        </p:spPr>
        <p:txBody>
          <a:bodyPr>
            <a:normAutofit/>
          </a:bodyPr>
          <a:lstStyle/>
          <a:p>
            <a:pPr marL="342900" marR="0" lvl="0" indent="-342900">
              <a:buFont typeface="+mj-lt"/>
              <a:buAutoNum type="arabicPeriod"/>
            </a:pPr>
            <a:r>
              <a:rPr lang="en-US" sz="2400" kern="100" dirty="0">
                <a:effectLst/>
                <a:latin typeface="Century Gothic" panose="020B0502020202020204" pitchFamily="34" charset="0"/>
                <a:ea typeface="Aptos" panose="020B0004020202020204" pitchFamily="34" charset="0"/>
                <a:cs typeface="Times New Roman (Body CS)"/>
              </a:rPr>
              <a:t>Students will interpret forms of cultural expression within multiple historical, intellectual, and cultural contexts (taken from VA Tech)</a:t>
            </a:r>
          </a:p>
          <a:p>
            <a:pPr marL="342900" marR="0" lvl="0" indent="-342900">
              <a:buFont typeface="+mj-lt"/>
              <a:buAutoNum type="arabicPeriod"/>
            </a:pPr>
            <a:r>
              <a:rPr lang="en-US" sz="2400" kern="100" dirty="0">
                <a:effectLst/>
                <a:latin typeface="Century Gothic" panose="020B0502020202020204" pitchFamily="34" charset="0"/>
                <a:ea typeface="Aptos" panose="020B0004020202020204" pitchFamily="34" charset="0"/>
                <a:cs typeface="Times New Roman (Body CS)"/>
              </a:rPr>
              <a:t>Students will learn how cultural expression contributes to the development of self and society (taken from Austin Peay)</a:t>
            </a:r>
          </a:p>
          <a:p>
            <a:pPr marL="342900" marR="0" lvl="0" indent="-342900">
              <a:buFont typeface="+mj-lt"/>
              <a:buAutoNum type="arabicPeriod"/>
            </a:pPr>
            <a:r>
              <a:rPr lang="en-US" sz="2400" kern="100" dirty="0">
                <a:effectLst/>
                <a:latin typeface="Century Gothic" panose="020B0502020202020204" pitchFamily="34" charset="0"/>
                <a:ea typeface="Aptos" panose="020B0004020202020204" pitchFamily="34" charset="0"/>
                <a:cs typeface="Times New Roman (Body CS)"/>
              </a:rPr>
              <a:t>Students will consider questions, solve problems, and take risks as they develop tangible, transferable skills such as critical thinking, creative problem solving, and adaptability (taken from Austin Peay)</a:t>
            </a:r>
          </a:p>
          <a:p>
            <a:pPr marL="342900" indent="-342900">
              <a:buFont typeface="+mj-lt"/>
              <a:buAutoNum type="arabicPeriod"/>
            </a:pPr>
            <a:r>
              <a:rPr lang="en-US" sz="2400" kern="100" dirty="0">
                <a:effectLst/>
                <a:latin typeface="Century Gothic" panose="020B0502020202020204" pitchFamily="34" charset="0"/>
                <a:ea typeface="Aptos" panose="020B0004020202020204" pitchFamily="34" charset="0"/>
                <a:cs typeface="Times New Roman (Body CS)"/>
              </a:rPr>
              <a:t>Students will communicate effectively in more than one language (taken from </a:t>
            </a:r>
            <a:r>
              <a:rPr lang="en-US" sz="2400" kern="100" spc="-10" dirty="0">
                <a:effectLst/>
                <a:latin typeface="Century Gothic" panose="020B0502020202020204" pitchFamily="34" charset="0"/>
                <a:ea typeface="Aptos" panose="020B0004020202020204" pitchFamily="34" charset="0"/>
                <a:cs typeface="Times New Roman (Body CS)"/>
              </a:rPr>
              <a:t>University</a:t>
            </a:r>
            <a:r>
              <a:rPr lang="en-US" sz="2400" kern="100" spc="-85" dirty="0">
                <a:effectLst/>
                <a:latin typeface="Century Gothic" panose="020B0502020202020204" pitchFamily="34" charset="0"/>
                <a:ea typeface="Aptos" panose="020B0004020202020204" pitchFamily="34" charset="0"/>
                <a:cs typeface="Times New Roman (Body CS)"/>
              </a:rPr>
              <a:t> </a:t>
            </a:r>
            <a:r>
              <a:rPr lang="en-US" sz="2400" kern="100" spc="-10" dirty="0">
                <a:effectLst/>
                <a:latin typeface="Century Gothic" panose="020B0502020202020204" pitchFamily="34" charset="0"/>
                <a:ea typeface="Aptos" panose="020B0004020202020204" pitchFamily="34" charset="0"/>
                <a:cs typeface="Times New Roman (Body CS)"/>
              </a:rPr>
              <a:t>of</a:t>
            </a:r>
            <a:r>
              <a:rPr lang="en-US" sz="2400" kern="100" spc="-75" dirty="0">
                <a:effectLst/>
                <a:latin typeface="Century Gothic" panose="020B0502020202020204" pitchFamily="34" charset="0"/>
                <a:ea typeface="Aptos" panose="020B0004020202020204" pitchFamily="34" charset="0"/>
                <a:cs typeface="Times New Roman (Body CS)"/>
              </a:rPr>
              <a:t> </a:t>
            </a:r>
            <a:r>
              <a:rPr lang="en-US" sz="2400" kern="100" spc="-10" dirty="0">
                <a:effectLst/>
                <a:latin typeface="Century Gothic" panose="020B0502020202020204" pitchFamily="34" charset="0"/>
                <a:ea typeface="Aptos" panose="020B0004020202020204" pitchFamily="34" charset="0"/>
                <a:cs typeface="Times New Roman (Body CS)"/>
              </a:rPr>
              <a:t>South</a:t>
            </a:r>
            <a:r>
              <a:rPr lang="en-US" sz="2400" kern="100" spc="-70" dirty="0">
                <a:effectLst/>
                <a:latin typeface="Century Gothic" panose="020B0502020202020204" pitchFamily="34" charset="0"/>
                <a:ea typeface="Aptos" panose="020B0004020202020204" pitchFamily="34" charset="0"/>
                <a:cs typeface="Times New Roman (Body CS)"/>
              </a:rPr>
              <a:t> </a:t>
            </a:r>
            <a:r>
              <a:rPr lang="en-US" sz="2400" kern="100" spc="-10" dirty="0">
                <a:effectLst/>
                <a:latin typeface="Century Gothic" panose="020B0502020202020204" pitchFamily="34" charset="0"/>
                <a:ea typeface="Aptos" panose="020B0004020202020204" pitchFamily="34" charset="0"/>
                <a:cs typeface="Times New Roman (Body CS)"/>
              </a:rPr>
              <a:t>Carolina)</a:t>
            </a:r>
            <a:endParaRPr lang="en-US" sz="2400" kern="100" dirty="0">
              <a:effectLst/>
              <a:latin typeface="Century Gothic" panose="020B0502020202020204" pitchFamily="34" charset="0"/>
              <a:ea typeface="Aptos" panose="020B0004020202020204" pitchFamily="34" charset="0"/>
              <a:cs typeface="Times New Roman (Body CS)"/>
            </a:endParaRPr>
          </a:p>
          <a:p>
            <a:pPr marL="342900" indent="-342900">
              <a:buFont typeface="+mj-lt"/>
              <a:buAutoNum type="arabicPeriod"/>
            </a:pPr>
            <a:r>
              <a:rPr lang="en-US" sz="2400" kern="100" spc="-30" dirty="0">
                <a:effectLst/>
                <a:latin typeface="Century Gothic" panose="020B0502020202020204" pitchFamily="34" charset="0"/>
                <a:ea typeface="Aptos" panose="020B0004020202020204" pitchFamily="34" charset="0"/>
                <a:cs typeface="Times New Roman (Body CS)"/>
              </a:rPr>
              <a:t>Cultural</a:t>
            </a:r>
            <a:r>
              <a:rPr lang="en-US" sz="2400" kern="100" spc="-60" dirty="0">
                <a:effectLst/>
                <a:latin typeface="Century Gothic" panose="020B0502020202020204" pitchFamily="34" charset="0"/>
                <a:ea typeface="Aptos" panose="020B0004020202020204" pitchFamily="34" charset="0"/>
                <a:cs typeface="Times New Roman (Body CS)"/>
              </a:rPr>
              <a:t> </a:t>
            </a:r>
            <a:r>
              <a:rPr lang="en-US" sz="2400" kern="100" spc="-30" dirty="0">
                <a:effectLst/>
                <a:latin typeface="Century Gothic" panose="020B0502020202020204" pitchFamily="34" charset="0"/>
                <a:ea typeface="Aptos" panose="020B0004020202020204" pitchFamily="34" charset="0"/>
                <a:cs typeface="Times New Roman (Body CS)"/>
              </a:rPr>
              <a:t>Diversity:</a:t>
            </a:r>
            <a:r>
              <a:rPr lang="en-US" sz="2400" kern="100" spc="-60" dirty="0">
                <a:effectLst/>
                <a:latin typeface="Century Gothic" panose="020B0502020202020204" pitchFamily="34" charset="0"/>
                <a:ea typeface="Aptos" panose="020B0004020202020204" pitchFamily="34" charset="0"/>
                <a:cs typeface="Times New Roman (Body CS)"/>
              </a:rPr>
              <a:t> </a:t>
            </a:r>
            <a:r>
              <a:rPr lang="en-US" sz="2400" kern="100" spc="-30" dirty="0">
                <a:effectLst/>
                <a:latin typeface="Century Gothic" panose="020B0502020202020204" pitchFamily="34" charset="0"/>
                <a:ea typeface="Aptos" panose="020B0004020202020204" pitchFamily="34" charset="0"/>
                <a:cs typeface="Times New Roman (Body CS)"/>
              </a:rPr>
              <a:t>Students</a:t>
            </a:r>
            <a:r>
              <a:rPr lang="en-US" sz="2400" kern="100" spc="-60" dirty="0">
                <a:effectLst/>
                <a:latin typeface="Century Gothic" panose="020B0502020202020204" pitchFamily="34" charset="0"/>
                <a:ea typeface="Aptos" panose="020B0004020202020204" pitchFamily="34" charset="0"/>
                <a:cs typeface="Times New Roman (Body CS)"/>
              </a:rPr>
              <a:t> </a:t>
            </a:r>
            <a:r>
              <a:rPr lang="en-US" sz="2400" kern="100" spc="-30" dirty="0">
                <a:effectLst/>
                <a:latin typeface="Century Gothic" panose="020B0502020202020204" pitchFamily="34" charset="0"/>
                <a:ea typeface="Aptos" panose="020B0004020202020204" pitchFamily="34" charset="0"/>
                <a:cs typeface="Times New Roman (Body CS)"/>
              </a:rPr>
              <a:t>will</a:t>
            </a:r>
            <a:r>
              <a:rPr lang="en-US" sz="2400" kern="100" spc="-60" dirty="0">
                <a:effectLst/>
                <a:latin typeface="Century Gothic" panose="020B0502020202020204" pitchFamily="34" charset="0"/>
                <a:ea typeface="Aptos" panose="020B0004020202020204" pitchFamily="34" charset="0"/>
                <a:cs typeface="Times New Roman (Body CS)"/>
              </a:rPr>
              <a:t> </a:t>
            </a:r>
            <a:r>
              <a:rPr lang="en-US" sz="2400" kern="100" spc="-30" dirty="0">
                <a:effectLst/>
                <a:latin typeface="Century Gothic" panose="020B0502020202020204" pitchFamily="34" charset="0"/>
                <a:ea typeface="Aptos" panose="020B0004020202020204" pitchFamily="34" charset="0"/>
                <a:cs typeface="Times New Roman (Body CS)"/>
              </a:rPr>
              <a:t>demonstrate</a:t>
            </a:r>
            <a:r>
              <a:rPr lang="en-US" sz="2400" kern="100" spc="-60" dirty="0">
                <a:effectLst/>
                <a:latin typeface="Century Gothic" panose="020B0502020202020204" pitchFamily="34" charset="0"/>
                <a:ea typeface="Aptos" panose="020B0004020202020204" pitchFamily="34" charset="0"/>
                <a:cs typeface="Times New Roman (Body CS)"/>
              </a:rPr>
              <a:t> </a:t>
            </a:r>
            <a:r>
              <a:rPr lang="en-US" sz="2400" kern="100" spc="-30" dirty="0">
                <a:effectLst/>
                <a:latin typeface="Century Gothic" panose="020B0502020202020204" pitchFamily="34" charset="0"/>
                <a:ea typeface="Aptos" panose="020B0004020202020204" pitchFamily="34" charset="0"/>
                <a:cs typeface="Times New Roman (Body CS)"/>
              </a:rPr>
              <a:t>knowledge</a:t>
            </a:r>
            <a:r>
              <a:rPr lang="en-US" sz="2400" kern="100" spc="-60" dirty="0">
                <a:effectLst/>
                <a:latin typeface="Century Gothic" panose="020B0502020202020204" pitchFamily="34" charset="0"/>
                <a:ea typeface="Aptos" panose="020B0004020202020204" pitchFamily="34" charset="0"/>
                <a:cs typeface="Times New Roman (Body CS)"/>
              </a:rPr>
              <a:t> </a:t>
            </a:r>
            <a:r>
              <a:rPr lang="en-US" sz="2400" kern="100" spc="-30" dirty="0">
                <a:effectLst/>
                <a:latin typeface="Century Gothic" panose="020B0502020202020204" pitchFamily="34" charset="0"/>
                <a:ea typeface="Aptos" panose="020B0004020202020204" pitchFamily="34" charset="0"/>
                <a:cs typeface="Times New Roman (Body CS)"/>
              </a:rPr>
              <a:t>of</a:t>
            </a:r>
            <a:r>
              <a:rPr lang="en-US" sz="2400" kern="100" spc="-60" dirty="0">
                <a:effectLst/>
                <a:latin typeface="Century Gothic" panose="020B0502020202020204" pitchFamily="34" charset="0"/>
                <a:ea typeface="Aptos" panose="020B0004020202020204" pitchFamily="34" charset="0"/>
                <a:cs typeface="Times New Roman (Body CS)"/>
              </a:rPr>
              <a:t> </a:t>
            </a:r>
            <a:r>
              <a:rPr lang="en-US" sz="2400" kern="100" spc="-30" dirty="0">
                <a:effectLst/>
                <a:latin typeface="Century Gothic" panose="020B0502020202020204" pitchFamily="34" charset="0"/>
                <a:ea typeface="Aptos" panose="020B0004020202020204" pitchFamily="34" charset="0"/>
                <a:cs typeface="Times New Roman (Body CS)"/>
              </a:rPr>
              <a:t>other</a:t>
            </a:r>
            <a:r>
              <a:rPr lang="en-US" sz="2400" kern="100" spc="-60" dirty="0">
                <a:effectLst/>
                <a:latin typeface="Century Gothic" panose="020B0502020202020204" pitchFamily="34" charset="0"/>
                <a:ea typeface="Aptos" panose="020B0004020202020204" pitchFamily="34" charset="0"/>
                <a:cs typeface="Times New Roman (Body CS)"/>
              </a:rPr>
              <a:t> </a:t>
            </a:r>
            <a:r>
              <a:rPr lang="en-US" sz="2400" kern="100" spc="-30" dirty="0">
                <a:effectLst/>
                <a:latin typeface="Century Gothic" panose="020B0502020202020204" pitchFamily="34" charset="0"/>
                <a:ea typeface="Aptos" panose="020B0004020202020204" pitchFamily="34" charset="0"/>
                <a:cs typeface="Times New Roman (Body CS)"/>
              </a:rPr>
              <a:t>cultures, </a:t>
            </a:r>
            <a:r>
              <a:rPr lang="en-US" sz="2400" kern="100" dirty="0">
                <a:effectLst/>
                <a:latin typeface="Century Gothic" panose="020B0502020202020204" pitchFamily="34" charset="0"/>
                <a:ea typeface="Aptos" panose="020B0004020202020204" pitchFamily="34" charset="0"/>
                <a:cs typeface="Times New Roman (Body CS)"/>
              </a:rPr>
              <a:t>worldviews, frames of reference and modes of expression and interrogate the </a:t>
            </a:r>
            <a:r>
              <a:rPr lang="en-US" sz="2400" kern="100" spc="-30" dirty="0">
                <a:effectLst/>
                <a:latin typeface="Century Gothic" panose="020B0502020202020204" pitchFamily="34" charset="0"/>
                <a:ea typeface="Aptos" panose="020B0004020202020204" pitchFamily="34" charset="0"/>
                <a:cs typeface="Times New Roman (Body CS)"/>
              </a:rPr>
              <a:t>implications</a:t>
            </a:r>
            <a:r>
              <a:rPr lang="en-US" sz="2400" kern="100" spc="-50" dirty="0">
                <a:effectLst/>
                <a:latin typeface="Century Gothic" panose="020B0502020202020204" pitchFamily="34" charset="0"/>
                <a:ea typeface="Aptos" panose="020B0004020202020204" pitchFamily="34" charset="0"/>
                <a:cs typeface="Times New Roman (Body CS)"/>
              </a:rPr>
              <a:t> </a:t>
            </a:r>
            <a:r>
              <a:rPr lang="en-US" sz="2400" kern="100" spc="-30" dirty="0">
                <a:effectLst/>
                <a:latin typeface="Century Gothic" panose="020B0502020202020204" pitchFamily="34" charset="0"/>
                <a:ea typeface="Aptos" panose="020B0004020202020204" pitchFamily="34" charset="0"/>
                <a:cs typeface="Times New Roman (Body CS)"/>
              </a:rPr>
              <a:t>of</a:t>
            </a:r>
            <a:r>
              <a:rPr lang="en-US" sz="2400" kern="100" spc="-50" dirty="0">
                <a:effectLst/>
                <a:latin typeface="Century Gothic" panose="020B0502020202020204" pitchFamily="34" charset="0"/>
                <a:ea typeface="Aptos" panose="020B0004020202020204" pitchFamily="34" charset="0"/>
                <a:cs typeface="Times New Roman (Body CS)"/>
              </a:rPr>
              <a:t> </a:t>
            </a:r>
            <a:r>
              <a:rPr lang="en-US" sz="2400" kern="100" spc="-30" dirty="0">
                <a:effectLst/>
                <a:latin typeface="Century Gothic" panose="020B0502020202020204" pitchFamily="34" charset="0"/>
                <a:ea typeface="Aptos" panose="020B0004020202020204" pitchFamily="34" charset="0"/>
                <a:cs typeface="Times New Roman (Body CS)"/>
              </a:rPr>
              <a:t>the</a:t>
            </a:r>
            <a:r>
              <a:rPr lang="en-US" sz="2400" kern="100" spc="-50" dirty="0">
                <a:effectLst/>
                <a:latin typeface="Century Gothic" panose="020B0502020202020204" pitchFamily="34" charset="0"/>
                <a:ea typeface="Aptos" panose="020B0004020202020204" pitchFamily="34" charset="0"/>
                <a:cs typeface="Times New Roman (Body CS)"/>
              </a:rPr>
              <a:t> </a:t>
            </a:r>
            <a:r>
              <a:rPr lang="en-US" sz="2400" kern="100" spc="-30" dirty="0">
                <a:effectLst/>
                <a:latin typeface="Century Gothic" panose="020B0502020202020204" pitchFamily="34" charset="0"/>
                <a:ea typeface="Aptos" panose="020B0004020202020204" pitchFamily="34" charset="0"/>
                <a:cs typeface="Times New Roman (Body CS)"/>
              </a:rPr>
              <a:t>cultural</a:t>
            </a:r>
            <a:r>
              <a:rPr lang="en-US" sz="2400" kern="100" spc="-50" dirty="0">
                <a:effectLst/>
                <a:latin typeface="Century Gothic" panose="020B0502020202020204" pitchFamily="34" charset="0"/>
                <a:ea typeface="Aptos" panose="020B0004020202020204" pitchFamily="34" charset="0"/>
                <a:cs typeface="Times New Roman (Body CS)"/>
              </a:rPr>
              <a:t> </a:t>
            </a:r>
            <a:r>
              <a:rPr lang="en-US" sz="2400" kern="100" spc="-30" dirty="0">
                <a:effectLst/>
                <a:latin typeface="Century Gothic" panose="020B0502020202020204" pitchFamily="34" charset="0"/>
                <a:ea typeface="Aptos" panose="020B0004020202020204" pitchFamily="34" charset="0"/>
                <a:cs typeface="Times New Roman (Body CS)"/>
              </a:rPr>
              <a:t>rootedness</a:t>
            </a:r>
            <a:r>
              <a:rPr lang="en-US" sz="2400" kern="100" spc="-50" dirty="0">
                <a:effectLst/>
                <a:latin typeface="Century Gothic" panose="020B0502020202020204" pitchFamily="34" charset="0"/>
                <a:ea typeface="Aptos" panose="020B0004020202020204" pitchFamily="34" charset="0"/>
                <a:cs typeface="Times New Roman (Body CS)"/>
              </a:rPr>
              <a:t> </a:t>
            </a:r>
            <a:r>
              <a:rPr lang="en-US" sz="2400" kern="100" spc="-30" dirty="0">
                <a:effectLst/>
                <a:latin typeface="Century Gothic" panose="020B0502020202020204" pitchFamily="34" charset="0"/>
                <a:ea typeface="Aptos" panose="020B0004020202020204" pitchFamily="34" charset="0"/>
                <a:cs typeface="Times New Roman (Body CS)"/>
              </a:rPr>
              <a:t>of</a:t>
            </a:r>
            <a:r>
              <a:rPr lang="en-US" sz="2400" kern="100" spc="-50" dirty="0">
                <a:effectLst/>
                <a:latin typeface="Century Gothic" panose="020B0502020202020204" pitchFamily="34" charset="0"/>
                <a:ea typeface="Aptos" panose="020B0004020202020204" pitchFamily="34" charset="0"/>
                <a:cs typeface="Times New Roman (Body CS)"/>
              </a:rPr>
              <a:t> </a:t>
            </a:r>
            <a:r>
              <a:rPr lang="en-US" sz="2400" kern="100" spc="-30" dirty="0">
                <a:effectLst/>
                <a:latin typeface="Century Gothic" panose="020B0502020202020204" pitchFamily="34" charset="0"/>
                <a:ea typeface="Aptos" panose="020B0004020202020204" pitchFamily="34" charset="0"/>
                <a:cs typeface="Times New Roman (Body CS)"/>
              </a:rPr>
              <a:t>their</a:t>
            </a:r>
            <a:r>
              <a:rPr lang="en-US" sz="2400" kern="100" spc="-50" dirty="0">
                <a:effectLst/>
                <a:latin typeface="Century Gothic" panose="020B0502020202020204" pitchFamily="34" charset="0"/>
                <a:ea typeface="Aptos" panose="020B0004020202020204" pitchFamily="34" charset="0"/>
                <a:cs typeface="Times New Roman (Body CS)"/>
              </a:rPr>
              <a:t> </a:t>
            </a:r>
            <a:r>
              <a:rPr lang="en-US" sz="2400" kern="100" spc="-30" dirty="0">
                <a:effectLst/>
                <a:latin typeface="Century Gothic" panose="020B0502020202020204" pitchFamily="34" charset="0"/>
                <a:ea typeface="Aptos" panose="020B0004020202020204" pitchFamily="34" charset="0"/>
                <a:cs typeface="Times New Roman (Body CS)"/>
              </a:rPr>
              <a:t>own</a:t>
            </a:r>
            <a:r>
              <a:rPr lang="en-US" sz="2400" kern="100" spc="-50" dirty="0">
                <a:effectLst/>
                <a:latin typeface="Century Gothic" panose="020B0502020202020204" pitchFamily="34" charset="0"/>
                <a:ea typeface="Aptos" panose="020B0004020202020204" pitchFamily="34" charset="0"/>
                <a:cs typeface="Times New Roman (Body CS)"/>
              </a:rPr>
              <a:t> </a:t>
            </a:r>
            <a:r>
              <a:rPr lang="en-US" sz="2400" kern="100" spc="-30" dirty="0">
                <a:effectLst/>
                <a:latin typeface="Century Gothic" panose="020B0502020202020204" pitchFamily="34" charset="0"/>
                <a:ea typeface="Aptos" panose="020B0004020202020204" pitchFamily="34" charset="0"/>
                <a:cs typeface="Times New Roman (Body CS)"/>
              </a:rPr>
              <a:t>perspectives</a:t>
            </a:r>
            <a:r>
              <a:rPr lang="en-US" sz="2400" kern="100" spc="-50" dirty="0">
                <a:effectLst/>
                <a:latin typeface="Century Gothic" panose="020B0502020202020204" pitchFamily="34" charset="0"/>
                <a:ea typeface="Aptos" panose="020B0004020202020204" pitchFamily="34" charset="0"/>
                <a:cs typeface="Times New Roman (Body CS)"/>
              </a:rPr>
              <a:t> </a:t>
            </a:r>
            <a:r>
              <a:rPr lang="en-US" sz="2400" kern="100" spc="-30" dirty="0">
                <a:effectLst/>
                <a:latin typeface="Century Gothic" panose="020B0502020202020204" pitchFamily="34" charset="0"/>
                <a:ea typeface="Aptos" panose="020B0004020202020204" pitchFamily="34" charset="0"/>
                <a:cs typeface="Times New Roman (Body CS)"/>
              </a:rPr>
              <a:t>(taken</a:t>
            </a:r>
            <a:r>
              <a:rPr lang="en-US" sz="2400" kern="100" spc="-50" dirty="0">
                <a:effectLst/>
                <a:latin typeface="Century Gothic" panose="020B0502020202020204" pitchFamily="34" charset="0"/>
                <a:ea typeface="Aptos" panose="020B0004020202020204" pitchFamily="34" charset="0"/>
                <a:cs typeface="Times New Roman (Body CS)"/>
              </a:rPr>
              <a:t> </a:t>
            </a:r>
            <a:r>
              <a:rPr lang="en-US" sz="2400" kern="100" spc="-30" dirty="0">
                <a:effectLst/>
                <a:latin typeface="Century Gothic" panose="020B0502020202020204" pitchFamily="34" charset="0"/>
                <a:ea typeface="Aptos" panose="020B0004020202020204" pitchFamily="34" charset="0"/>
                <a:cs typeface="Times New Roman (Body CS)"/>
              </a:rPr>
              <a:t>from </a:t>
            </a:r>
            <a:r>
              <a:rPr lang="en-US" sz="2400" kern="100" spc="-20" dirty="0">
                <a:effectLst/>
                <a:latin typeface="Century Gothic" panose="020B0502020202020204" pitchFamily="34" charset="0"/>
                <a:ea typeface="Aptos" panose="020B0004020202020204" pitchFamily="34" charset="0"/>
                <a:cs typeface="Times New Roman (Body CS)"/>
              </a:rPr>
              <a:t>Appalachian</a:t>
            </a:r>
            <a:r>
              <a:rPr lang="en-US" sz="2400" kern="100" spc="-65" dirty="0">
                <a:effectLst/>
                <a:latin typeface="Century Gothic" panose="020B0502020202020204" pitchFamily="34" charset="0"/>
                <a:ea typeface="Aptos" panose="020B0004020202020204" pitchFamily="34" charset="0"/>
                <a:cs typeface="Times New Roman (Body CS)"/>
              </a:rPr>
              <a:t> </a:t>
            </a:r>
            <a:r>
              <a:rPr lang="en-US" sz="2400" kern="100" spc="-20" dirty="0">
                <a:effectLst/>
                <a:latin typeface="Century Gothic" panose="020B0502020202020204" pitchFamily="34" charset="0"/>
                <a:ea typeface="Aptos" panose="020B0004020202020204" pitchFamily="34" charset="0"/>
                <a:cs typeface="Times New Roman (Body CS)"/>
              </a:rPr>
              <a:t>State</a:t>
            </a:r>
            <a:r>
              <a:rPr lang="en-US" sz="2400" kern="100" spc="-65" dirty="0">
                <a:effectLst/>
                <a:latin typeface="Century Gothic" panose="020B0502020202020204" pitchFamily="34" charset="0"/>
                <a:ea typeface="Aptos" panose="020B0004020202020204" pitchFamily="34" charset="0"/>
                <a:cs typeface="Times New Roman (Body CS)"/>
              </a:rPr>
              <a:t> </a:t>
            </a:r>
            <a:r>
              <a:rPr lang="en-US" sz="2400" kern="100" spc="-20" dirty="0">
                <a:effectLst/>
                <a:latin typeface="Century Gothic" panose="020B0502020202020204" pitchFamily="34" charset="0"/>
                <a:ea typeface="Aptos" panose="020B0004020202020204" pitchFamily="34" charset="0"/>
                <a:cs typeface="Times New Roman (Body CS)"/>
              </a:rPr>
              <a:t>University)</a:t>
            </a:r>
            <a:endParaRPr lang="en-US" sz="2400" kern="100" dirty="0">
              <a:effectLst/>
              <a:latin typeface="Century Gothic" panose="020B0502020202020204" pitchFamily="34" charset="0"/>
              <a:ea typeface="Aptos" panose="020B0004020202020204" pitchFamily="34" charset="0"/>
              <a:cs typeface="Times New Roman (Body CS)"/>
            </a:endParaRPr>
          </a:p>
          <a:p>
            <a:pPr marL="342900" marR="0" lvl="0" indent="-342900">
              <a:buFont typeface="+mj-lt"/>
              <a:buAutoNum type="arabicPeriod"/>
            </a:pPr>
            <a:endParaRPr lang="en-US" sz="1800" kern="100" dirty="0">
              <a:effectLst/>
              <a:latin typeface="Century Gothic" panose="020B0502020202020204" pitchFamily="34" charset="0"/>
              <a:ea typeface="Aptos" panose="020B0004020202020204" pitchFamily="34" charset="0"/>
              <a:cs typeface="Times New Roman (Body CS)"/>
            </a:endParaRPr>
          </a:p>
          <a:p>
            <a:endParaRPr lang="en-US" dirty="0"/>
          </a:p>
        </p:txBody>
      </p:sp>
    </p:spTree>
    <p:extLst>
      <p:ext uri="{BB962C8B-B14F-4D97-AF65-F5344CB8AC3E}">
        <p14:creationId xmlns:p14="http://schemas.microsoft.com/office/powerpoint/2010/main" val="9517775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6C7C17-CEB6-99B2-67EC-3BF0F4778C16}"/>
              </a:ext>
            </a:extLst>
          </p:cNvPr>
          <p:cNvSpPr>
            <a:spLocks noGrp="1"/>
          </p:cNvSpPr>
          <p:nvPr>
            <p:ph type="title"/>
          </p:nvPr>
        </p:nvSpPr>
        <p:spPr/>
        <p:txBody>
          <a:bodyPr/>
          <a:lstStyle/>
          <a:p>
            <a:pPr algn="ctr"/>
            <a:r>
              <a:rPr lang="en-US" dirty="0"/>
              <a:t>Or,	</a:t>
            </a:r>
          </a:p>
        </p:txBody>
      </p:sp>
      <p:sp>
        <p:nvSpPr>
          <p:cNvPr id="3" name="Content Placeholder 2">
            <a:extLst>
              <a:ext uri="{FF2B5EF4-FFF2-40B4-BE49-F238E27FC236}">
                <a16:creationId xmlns:a16="http://schemas.microsoft.com/office/drawing/2014/main" id="{66F3EDE8-412C-34C4-E237-1AE7A1DDC0C3}"/>
              </a:ext>
            </a:extLst>
          </p:cNvPr>
          <p:cNvSpPr>
            <a:spLocks noGrp="1"/>
          </p:cNvSpPr>
          <p:nvPr>
            <p:ph idx="1"/>
          </p:nvPr>
        </p:nvSpPr>
        <p:spPr/>
        <p:txBody>
          <a:bodyPr>
            <a:normAutofit fontScale="92500" lnSpcReduction="10000"/>
          </a:bodyPr>
          <a:lstStyle/>
          <a:p>
            <a:pPr marL="0" marR="0" indent="0">
              <a:buNone/>
            </a:pPr>
            <a:r>
              <a:rPr lang="en-US" sz="2400" kern="100" dirty="0">
                <a:effectLst/>
                <a:latin typeface="Century Gothic" panose="020B0502020202020204" pitchFamily="34" charset="0"/>
                <a:ea typeface="Aptos" panose="020B0004020202020204" pitchFamily="34" charset="0"/>
                <a:cs typeface="Times New Roman (Body CS)"/>
              </a:rPr>
              <a:t>Students will demonstrate the ability to</a:t>
            </a:r>
            <a:r>
              <a:rPr lang="en-US" sz="2400" kern="100" dirty="0">
                <a:effectLst/>
                <a:latin typeface="Arial" panose="020B0604020202020204" pitchFamily="34" charset="0"/>
                <a:ea typeface="Aptos" panose="020B0004020202020204" pitchFamily="34" charset="0"/>
                <a:cs typeface="Times New Roman (Body CS)"/>
              </a:rPr>
              <a:t> </a:t>
            </a:r>
            <a:r>
              <a:rPr lang="en-US" sz="2400" kern="100" dirty="0">
                <a:effectLst/>
                <a:latin typeface="Century Gothic" panose="020B0502020202020204" pitchFamily="34" charset="0"/>
                <a:ea typeface="Aptos" panose="020B0004020202020204" pitchFamily="34" charset="0"/>
                <a:cs typeface="Times New Roman (Body CS)"/>
              </a:rPr>
              <a:t> </a:t>
            </a:r>
          </a:p>
          <a:p>
            <a:pPr marL="342900" marR="0" lvl="0" indent="-342900">
              <a:buFont typeface="+mj-lt"/>
              <a:buAutoNum type="arabicPeriod"/>
              <a:tabLst>
                <a:tab pos="457200" algn="l"/>
              </a:tabLst>
            </a:pPr>
            <a:r>
              <a:rPr lang="en-US" sz="2400" kern="100" dirty="0">
                <a:effectLst/>
                <a:latin typeface="Century Gothic" panose="020B0502020202020204" pitchFamily="34" charset="0"/>
                <a:ea typeface="Aptos" panose="020B0004020202020204" pitchFamily="34" charset="0"/>
                <a:cs typeface="Times New Roman (Body CS)"/>
              </a:rPr>
              <a:t>Analyze significant primary texts and works of art, ancient, pre-modern, and modern, as forms of cultural and creative expression</a:t>
            </a:r>
            <a:r>
              <a:rPr lang="en-US" sz="2400" kern="100" dirty="0">
                <a:effectLst/>
                <a:latin typeface="Arial" panose="020B0604020202020204" pitchFamily="34" charset="0"/>
                <a:ea typeface="Aptos" panose="020B0004020202020204" pitchFamily="34" charset="0"/>
                <a:cs typeface="Times New Roman (Body CS)"/>
              </a:rPr>
              <a:t> </a:t>
            </a:r>
            <a:r>
              <a:rPr lang="en-US" sz="2400" kern="100" dirty="0">
                <a:effectLst/>
                <a:latin typeface="Century Gothic" panose="020B0502020202020204" pitchFamily="34" charset="0"/>
                <a:ea typeface="Aptos" panose="020B0004020202020204" pitchFamily="34" charset="0"/>
                <a:cs typeface="Times New Roman (Body CS)"/>
              </a:rPr>
              <a:t> </a:t>
            </a:r>
          </a:p>
          <a:p>
            <a:pPr marL="342900" marR="0" lvl="0" indent="-342900">
              <a:buFont typeface="+mj-lt"/>
              <a:buAutoNum type="arabicPeriod" startAt="2"/>
              <a:tabLst>
                <a:tab pos="457200" algn="l"/>
              </a:tabLst>
            </a:pPr>
            <a:r>
              <a:rPr lang="en-US" sz="2400" kern="100" dirty="0">
                <a:effectLst/>
                <a:latin typeface="Century Gothic" panose="020B0502020202020204" pitchFamily="34" charset="0"/>
                <a:ea typeface="Aptos" panose="020B0004020202020204" pitchFamily="34" charset="0"/>
                <a:cs typeface="Times New Roman (Body CS)"/>
              </a:rPr>
              <a:t>Explain the ways in which humanities and/or artistic expression throughout the ages expresses the culture and values of its time and place</a:t>
            </a:r>
            <a:r>
              <a:rPr lang="en-US" sz="2400" kern="100" dirty="0">
                <a:effectLst/>
                <a:latin typeface="Arial" panose="020B0604020202020204" pitchFamily="34" charset="0"/>
                <a:ea typeface="Aptos" panose="020B0004020202020204" pitchFamily="34" charset="0"/>
                <a:cs typeface="Times New Roman (Body CS)"/>
              </a:rPr>
              <a:t> </a:t>
            </a:r>
            <a:r>
              <a:rPr lang="en-US" sz="2400" kern="100" dirty="0">
                <a:effectLst/>
                <a:latin typeface="Century Gothic" panose="020B0502020202020204" pitchFamily="34" charset="0"/>
                <a:ea typeface="Aptos" panose="020B0004020202020204" pitchFamily="34" charset="0"/>
                <a:cs typeface="Times New Roman (Body CS)"/>
              </a:rPr>
              <a:t> </a:t>
            </a:r>
          </a:p>
          <a:p>
            <a:pPr marL="342900" marR="0" lvl="0" indent="-342900">
              <a:buFont typeface="+mj-lt"/>
              <a:buAutoNum type="arabicPeriod" startAt="3"/>
              <a:tabLst>
                <a:tab pos="457200" algn="l"/>
              </a:tabLst>
            </a:pPr>
            <a:r>
              <a:rPr lang="en-US" sz="2400" kern="100" dirty="0">
                <a:effectLst/>
                <a:latin typeface="Century Gothic" panose="020B0502020202020204" pitchFamily="34" charset="0"/>
                <a:ea typeface="Aptos" panose="020B0004020202020204" pitchFamily="34" charset="0"/>
                <a:cs typeface="Times New Roman (Body CS)"/>
              </a:rPr>
              <a:t>Explore global/cultural diversity</a:t>
            </a:r>
            <a:r>
              <a:rPr lang="en-US" sz="2400" kern="100" dirty="0">
                <a:effectLst/>
                <a:latin typeface="Arial" panose="020B0604020202020204" pitchFamily="34" charset="0"/>
                <a:ea typeface="Aptos" panose="020B0004020202020204" pitchFamily="34" charset="0"/>
                <a:cs typeface="Times New Roman (Body CS)"/>
              </a:rPr>
              <a:t> </a:t>
            </a:r>
            <a:r>
              <a:rPr lang="en-US" sz="2400" kern="100" dirty="0">
                <a:effectLst/>
                <a:latin typeface="Century Gothic" panose="020B0502020202020204" pitchFamily="34" charset="0"/>
                <a:ea typeface="Aptos" panose="020B0004020202020204" pitchFamily="34" charset="0"/>
                <a:cs typeface="Times New Roman (Body CS)"/>
              </a:rPr>
              <a:t> </a:t>
            </a:r>
          </a:p>
          <a:p>
            <a:pPr marL="342900" marR="0" lvl="0" indent="-342900">
              <a:buFont typeface="+mj-lt"/>
              <a:buAutoNum type="arabicPeriod" startAt="4"/>
              <a:tabLst>
                <a:tab pos="457200" algn="l"/>
              </a:tabLst>
            </a:pPr>
            <a:r>
              <a:rPr lang="en-US" sz="2400" kern="100" dirty="0">
                <a:effectLst/>
                <a:latin typeface="Century Gothic" panose="020B0502020202020204" pitchFamily="34" charset="0"/>
                <a:ea typeface="Aptos" panose="020B0004020202020204" pitchFamily="34" charset="0"/>
                <a:cs typeface="Times New Roman (Body CS)"/>
              </a:rPr>
              <a:t>Frame a comparative context through which they can critically assess the ideas, forces, and values that have created the modern world</a:t>
            </a:r>
            <a:r>
              <a:rPr lang="en-US" sz="2400" kern="100" dirty="0">
                <a:effectLst/>
                <a:latin typeface="Arial" panose="020B0604020202020204" pitchFamily="34" charset="0"/>
                <a:ea typeface="Aptos" panose="020B0004020202020204" pitchFamily="34" charset="0"/>
                <a:cs typeface="Times New Roman (Body CS)"/>
              </a:rPr>
              <a:t> </a:t>
            </a:r>
            <a:r>
              <a:rPr lang="en-US" sz="2400" kern="100" dirty="0">
                <a:effectLst/>
                <a:latin typeface="Century Gothic" panose="020B0502020202020204" pitchFamily="34" charset="0"/>
                <a:ea typeface="Aptos" panose="020B0004020202020204" pitchFamily="34" charset="0"/>
                <a:cs typeface="Times New Roman (Body CS)"/>
              </a:rPr>
              <a:t> </a:t>
            </a:r>
          </a:p>
          <a:p>
            <a:pPr marL="342900" marR="0" lvl="0" indent="-342900">
              <a:buFont typeface="+mj-lt"/>
              <a:buAutoNum type="arabicPeriod" startAt="5"/>
              <a:tabLst>
                <a:tab pos="457200" algn="l"/>
              </a:tabLst>
            </a:pPr>
            <a:r>
              <a:rPr lang="en-US" sz="2400" strike="sngStrike" kern="100" dirty="0">
                <a:effectLst/>
                <a:latin typeface="Century Gothic" panose="020B0502020202020204" pitchFamily="34" charset="0"/>
                <a:ea typeface="Aptos" panose="020B0004020202020204" pitchFamily="34" charset="0"/>
                <a:cs typeface="Times New Roman (Body CS)"/>
              </a:rPr>
              <a:t>Recognize the ways in which both change, and continuity have affected human history</a:t>
            </a:r>
            <a:r>
              <a:rPr lang="en-US" sz="2400" strike="sngStrike" kern="100" dirty="0">
                <a:effectLst/>
                <a:latin typeface="Arial" panose="020B0604020202020204" pitchFamily="34" charset="0"/>
                <a:ea typeface="Aptos" panose="020B0004020202020204" pitchFamily="34" charset="0"/>
                <a:cs typeface="Times New Roman (Body CS)"/>
              </a:rPr>
              <a:t> </a:t>
            </a:r>
            <a:r>
              <a:rPr lang="en-US" sz="2400" strike="sngStrike" kern="100" dirty="0">
                <a:effectLst/>
                <a:latin typeface="Century Gothic" panose="020B0502020202020204" pitchFamily="34" charset="0"/>
                <a:ea typeface="Aptos" panose="020B0004020202020204" pitchFamily="34" charset="0"/>
                <a:cs typeface="Times New Roman (Body CS)"/>
              </a:rPr>
              <a:t> </a:t>
            </a:r>
          </a:p>
          <a:p>
            <a:pPr marL="342900" marR="0" lvl="0" indent="-342900">
              <a:buFont typeface="+mj-lt"/>
              <a:buAutoNum type="arabicPeriod" startAt="6"/>
              <a:tabLst>
                <a:tab pos="457200" algn="l"/>
              </a:tabLst>
            </a:pPr>
            <a:r>
              <a:rPr lang="en-US" sz="2400" strike="sngStrike" kern="100" dirty="0">
                <a:effectLst/>
                <a:latin typeface="Century Gothic" panose="020B0502020202020204" pitchFamily="34" charset="0"/>
                <a:ea typeface="Aptos" panose="020B0004020202020204" pitchFamily="34" charset="0"/>
                <a:cs typeface="Times New Roman (Body CS)"/>
              </a:rPr>
              <a:t>Practice the critical and analytical methodologies of the Humanities and/or Fine Arts</a:t>
            </a:r>
            <a:r>
              <a:rPr lang="en-US" sz="2400" strike="sngStrike" kern="100" dirty="0">
                <a:effectLst/>
                <a:latin typeface="Arial" panose="020B0604020202020204" pitchFamily="34" charset="0"/>
                <a:ea typeface="Aptos" panose="020B0004020202020204" pitchFamily="34" charset="0"/>
                <a:cs typeface="Times New Roman (Body CS)"/>
              </a:rPr>
              <a:t> </a:t>
            </a:r>
            <a:r>
              <a:rPr lang="en-US" sz="2400" strike="sngStrike" kern="100" dirty="0">
                <a:effectLst/>
                <a:latin typeface="Century Gothic" panose="020B0502020202020204" pitchFamily="34" charset="0"/>
                <a:ea typeface="Aptos" panose="020B0004020202020204" pitchFamily="34" charset="0"/>
                <a:cs typeface="Times New Roman (Body CS)"/>
              </a:rPr>
              <a:t> </a:t>
            </a:r>
          </a:p>
          <a:p>
            <a:endParaRPr lang="en-US" dirty="0"/>
          </a:p>
        </p:txBody>
      </p:sp>
    </p:spTree>
    <p:extLst>
      <p:ext uri="{BB962C8B-B14F-4D97-AF65-F5344CB8AC3E}">
        <p14:creationId xmlns:p14="http://schemas.microsoft.com/office/powerpoint/2010/main" val="759641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037AD5-13DD-21E3-F126-AB20A2324780}"/>
              </a:ext>
            </a:extLst>
          </p:cNvPr>
          <p:cNvSpPr>
            <a:spLocks noGrp="1"/>
          </p:cNvSpPr>
          <p:nvPr>
            <p:ph type="ctrTitle"/>
          </p:nvPr>
        </p:nvSpPr>
        <p:spPr/>
        <p:txBody>
          <a:bodyPr/>
          <a:lstStyle/>
          <a:p>
            <a:r>
              <a:rPr lang="en-US" dirty="0"/>
              <a:t>History &amp; Social/Behavioral Sciences</a:t>
            </a:r>
          </a:p>
        </p:txBody>
      </p:sp>
      <p:sp>
        <p:nvSpPr>
          <p:cNvPr id="3" name="Subtitle 2">
            <a:extLst>
              <a:ext uri="{FF2B5EF4-FFF2-40B4-BE49-F238E27FC236}">
                <a16:creationId xmlns:a16="http://schemas.microsoft.com/office/drawing/2014/main" id="{7814A64E-770D-835F-59D5-CFF58867576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6475626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8BDB87-C05D-ABF9-EAB5-AD5AC1F1FE5B}"/>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4153C5D3-40C2-48E6-4F6F-E5DA3E4BFB4A}"/>
              </a:ext>
            </a:extLst>
          </p:cNvPr>
          <p:cNvSpPr/>
          <p:nvPr/>
        </p:nvSpPr>
        <p:spPr>
          <a:xfrm>
            <a:off x="250372" y="1349828"/>
            <a:ext cx="4016829" cy="5279571"/>
          </a:xfrm>
          <a:prstGeom prst="rect">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8ABDE8BD-89C7-DB16-E1BA-6DD2FFD332C6}"/>
              </a:ext>
            </a:extLst>
          </p:cNvPr>
          <p:cNvSpPr/>
          <p:nvPr/>
        </p:nvSpPr>
        <p:spPr>
          <a:xfrm>
            <a:off x="4397830" y="1349828"/>
            <a:ext cx="7543800" cy="5279572"/>
          </a:xfrm>
          <a:prstGeom prst="rect">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6ABDEB42-8A1C-A7B9-DD98-5613180948C6}"/>
              </a:ext>
            </a:extLst>
          </p:cNvPr>
          <p:cNvSpPr txBox="1"/>
          <p:nvPr/>
        </p:nvSpPr>
        <p:spPr>
          <a:xfrm>
            <a:off x="283031" y="1349828"/>
            <a:ext cx="3984170" cy="5278368"/>
          </a:xfrm>
          <a:prstGeom prst="rect">
            <a:avLst/>
          </a:prstGeom>
          <a:noFill/>
        </p:spPr>
        <p:txBody>
          <a:bodyPr wrap="square">
            <a:spAutoFit/>
          </a:bodyPr>
          <a:lstStyle/>
          <a:p>
            <a:r>
              <a:rPr lang="en-US" sz="2800" b="1" dirty="0">
                <a:solidFill>
                  <a:schemeClr val="accent6">
                    <a:lumMod val="50000"/>
                  </a:schemeClr>
                </a:solidFill>
              </a:rPr>
              <a:t>   History </a:t>
            </a:r>
          </a:p>
          <a:p>
            <a:endParaRPr lang="en-US" sz="500" dirty="0"/>
          </a:p>
          <a:p>
            <a:pPr marL="285750" indent="-285750">
              <a:buFont typeface="Arial" panose="020B0604020202020204" pitchFamily="34" charset="0"/>
              <a:buChar char="•"/>
            </a:pPr>
            <a:r>
              <a:rPr lang="en-US" sz="1400" dirty="0"/>
              <a:t>Four (4) or more learning outcomes must be met for any course(s) in this category. </a:t>
            </a:r>
          </a:p>
          <a:p>
            <a:pPr marL="285750" indent="-285750">
              <a:buFont typeface="Arial" panose="020B0604020202020204" pitchFamily="34" charset="0"/>
              <a:buChar char="•"/>
            </a:pPr>
            <a:endParaRPr lang="en-US" sz="600" dirty="0"/>
          </a:p>
          <a:p>
            <a:pPr marL="285750" indent="-285750">
              <a:buFont typeface="Arial" panose="020B0604020202020204" pitchFamily="34" charset="0"/>
              <a:buChar char="•"/>
            </a:pPr>
            <a:endParaRPr lang="en-US" sz="300" dirty="0"/>
          </a:p>
          <a:p>
            <a:pPr marL="285750" indent="-285750">
              <a:buFont typeface="Arial" panose="020B0604020202020204" pitchFamily="34" charset="0"/>
              <a:buChar char="•"/>
            </a:pPr>
            <a:r>
              <a:rPr lang="en-US" sz="1400" dirty="0"/>
              <a:t>Students will demonstrate the ability to.... </a:t>
            </a:r>
          </a:p>
          <a:p>
            <a:pPr marL="285750" indent="-285750">
              <a:buFont typeface="Arial" panose="020B0604020202020204" pitchFamily="34" charset="0"/>
              <a:buChar char="•"/>
            </a:pPr>
            <a:endParaRPr lang="en-US" sz="600" dirty="0"/>
          </a:p>
          <a:p>
            <a:pPr marL="285750" indent="-285750">
              <a:buFont typeface="Arial" panose="020B0604020202020204" pitchFamily="34" charset="0"/>
              <a:buChar char="•"/>
            </a:pPr>
            <a:endParaRPr lang="en-US" sz="300" dirty="0"/>
          </a:p>
          <a:p>
            <a:pPr marL="285750" indent="-285750">
              <a:buFont typeface="Arial" panose="020B0604020202020204" pitchFamily="34" charset="0"/>
              <a:buChar char="•"/>
            </a:pPr>
            <a:r>
              <a:rPr lang="en-US" sz="1400" dirty="0"/>
              <a:t>Analyze historical facts and interpretations.</a:t>
            </a:r>
          </a:p>
          <a:p>
            <a:r>
              <a:rPr lang="en-US" sz="1000" dirty="0"/>
              <a:t> </a:t>
            </a:r>
          </a:p>
          <a:p>
            <a:pPr marL="285750" indent="-285750">
              <a:buFont typeface="Arial" panose="020B0604020202020204" pitchFamily="34" charset="0"/>
              <a:buChar char="•"/>
            </a:pPr>
            <a:endParaRPr lang="en-US" sz="300" dirty="0"/>
          </a:p>
          <a:p>
            <a:pPr marL="285750" indent="-285750">
              <a:buFont typeface="Arial" panose="020B0604020202020204" pitchFamily="34" charset="0"/>
              <a:buChar char="•"/>
            </a:pPr>
            <a:r>
              <a:rPr lang="en-US" sz="1400" dirty="0"/>
              <a:t>Analyze and compare political, geographic, economic, social, cultural, religious, and intellectual institutions, structures, and processes across a range of historical periods and cultures.</a:t>
            </a:r>
          </a:p>
          <a:p>
            <a:pPr marL="285750" indent="-285750">
              <a:buFont typeface="Arial" panose="020B0604020202020204" pitchFamily="34" charset="0"/>
              <a:buChar char="•"/>
            </a:pPr>
            <a:endParaRPr lang="en-US" sz="600" dirty="0"/>
          </a:p>
          <a:p>
            <a:pPr marL="285750" indent="-285750">
              <a:buFont typeface="Arial" panose="020B0604020202020204" pitchFamily="34" charset="0"/>
              <a:buChar char="•"/>
            </a:pPr>
            <a:endParaRPr lang="en-US" sz="300" dirty="0"/>
          </a:p>
          <a:p>
            <a:pPr marL="285750" indent="-285750">
              <a:buFont typeface="Arial" panose="020B0604020202020204" pitchFamily="34" charset="0"/>
              <a:buChar char="•"/>
            </a:pPr>
            <a:r>
              <a:rPr lang="en-US" sz="1400" dirty="0"/>
              <a:t>Recognize and articulate the diversity of human experience across a range of historical periods and the complexities of a global culture and society. </a:t>
            </a:r>
          </a:p>
          <a:p>
            <a:pPr marL="285750" indent="-285750">
              <a:buFont typeface="Arial" panose="020B0604020202020204" pitchFamily="34" charset="0"/>
              <a:buChar char="•"/>
            </a:pPr>
            <a:endParaRPr lang="en-US" sz="600" dirty="0"/>
          </a:p>
          <a:p>
            <a:pPr marL="285750" indent="-285750">
              <a:buFont typeface="Arial" panose="020B0604020202020204" pitchFamily="34" charset="0"/>
              <a:buChar char="•"/>
            </a:pPr>
            <a:endParaRPr lang="en-US" sz="300" dirty="0"/>
          </a:p>
          <a:p>
            <a:pPr marL="285750" indent="-285750">
              <a:buFont typeface="Arial" panose="020B0604020202020204" pitchFamily="34" charset="0"/>
              <a:buChar char="•"/>
            </a:pPr>
            <a:r>
              <a:rPr lang="en-US" sz="1400" dirty="0"/>
              <a:t>Draw on historical perspective to evaluate contemporary problems/issues. </a:t>
            </a:r>
          </a:p>
          <a:p>
            <a:pPr marL="285750" indent="-285750">
              <a:buFont typeface="Arial" panose="020B0604020202020204" pitchFamily="34" charset="0"/>
              <a:buChar char="•"/>
            </a:pPr>
            <a:endParaRPr lang="en-US" sz="600" dirty="0"/>
          </a:p>
          <a:p>
            <a:pPr marL="285750" indent="-285750">
              <a:buFont typeface="Arial" panose="020B0604020202020204" pitchFamily="34" charset="0"/>
              <a:buChar char="•"/>
            </a:pPr>
            <a:endParaRPr lang="en-US" sz="300" dirty="0"/>
          </a:p>
          <a:p>
            <a:pPr marL="285750" indent="-285750">
              <a:buFont typeface="Arial" panose="020B0604020202020204" pitchFamily="34" charset="0"/>
              <a:buChar char="•"/>
            </a:pPr>
            <a:r>
              <a:rPr lang="en-US" sz="1400" dirty="0"/>
              <a:t>Analyze the contributions of past cultures/societies to the contemporary world. </a:t>
            </a:r>
          </a:p>
        </p:txBody>
      </p:sp>
      <p:sp>
        <p:nvSpPr>
          <p:cNvPr id="6" name="TextBox 5">
            <a:extLst>
              <a:ext uri="{FF2B5EF4-FFF2-40B4-BE49-F238E27FC236}">
                <a16:creationId xmlns:a16="http://schemas.microsoft.com/office/drawing/2014/main" id="{5BC5A73E-E2B9-A2CA-F064-358D4E75B071}"/>
              </a:ext>
            </a:extLst>
          </p:cNvPr>
          <p:cNvSpPr txBox="1"/>
          <p:nvPr/>
        </p:nvSpPr>
        <p:spPr>
          <a:xfrm>
            <a:off x="4397830" y="1385881"/>
            <a:ext cx="7659814" cy="4770537"/>
          </a:xfrm>
          <a:prstGeom prst="rect">
            <a:avLst/>
          </a:prstGeom>
          <a:noFill/>
        </p:spPr>
        <p:txBody>
          <a:bodyPr wrap="square">
            <a:spAutoFit/>
          </a:bodyPr>
          <a:lstStyle/>
          <a:p>
            <a:r>
              <a:rPr lang="en-US" sz="2800" b="1" dirty="0">
                <a:solidFill>
                  <a:schemeClr val="accent6">
                    <a:lumMod val="50000"/>
                  </a:schemeClr>
                </a:solidFill>
              </a:rPr>
              <a:t>    Social and Behavioral Sciences </a:t>
            </a:r>
          </a:p>
          <a:p>
            <a:endParaRPr lang="en-US" sz="500" b="1" dirty="0">
              <a:solidFill>
                <a:schemeClr val="accent6">
                  <a:lumMod val="50000"/>
                </a:schemeClr>
              </a:solidFill>
            </a:endParaRPr>
          </a:p>
          <a:p>
            <a:endParaRPr lang="en-US" sz="100" dirty="0"/>
          </a:p>
          <a:p>
            <a:pPr marL="285750" indent="-285750">
              <a:buFont typeface="Arial" panose="020B0604020202020204" pitchFamily="34" charset="0"/>
              <a:buChar char="•"/>
            </a:pPr>
            <a:r>
              <a:rPr lang="en-US" sz="1400" dirty="0"/>
              <a:t>Four (4) or more learning outcomes must be met for any course(s) in this category. </a:t>
            </a:r>
          </a:p>
          <a:p>
            <a:pPr marL="285750" indent="-285750">
              <a:buFont typeface="Arial" panose="020B0604020202020204" pitchFamily="34" charset="0"/>
              <a:buChar char="•"/>
            </a:pPr>
            <a:endParaRPr lang="en-US" sz="200" dirty="0"/>
          </a:p>
          <a:p>
            <a:pPr marL="285750" indent="-285750">
              <a:buFont typeface="Arial" panose="020B0604020202020204" pitchFamily="34" charset="0"/>
              <a:buChar char="•"/>
            </a:pPr>
            <a:r>
              <a:rPr lang="en-US" sz="1400" dirty="0"/>
              <a:t>Students will demonstrate the ability to.... </a:t>
            </a:r>
          </a:p>
          <a:p>
            <a:pPr marL="285750" indent="-285750">
              <a:buFont typeface="Arial" panose="020B0604020202020204" pitchFamily="34" charset="0"/>
              <a:buChar char="•"/>
            </a:pPr>
            <a:endParaRPr lang="en-US" sz="200" dirty="0"/>
          </a:p>
          <a:p>
            <a:pPr marL="285750" indent="-285750">
              <a:buFont typeface="Arial" panose="020B0604020202020204" pitchFamily="34" charset="0"/>
              <a:buChar char="•"/>
            </a:pPr>
            <a:r>
              <a:rPr lang="en-US" sz="1400" dirty="0"/>
              <a:t>Recognize, describe, and explain social institutions, structures, and processes and the complexities of a global culture and diverse society. </a:t>
            </a:r>
          </a:p>
          <a:p>
            <a:pPr marL="285750" indent="-285750">
              <a:buFont typeface="Arial" panose="020B0604020202020204" pitchFamily="34" charset="0"/>
              <a:buChar char="•"/>
            </a:pPr>
            <a:endParaRPr lang="en-US" sz="200" dirty="0"/>
          </a:p>
          <a:p>
            <a:pPr marL="285750" indent="-285750">
              <a:buFont typeface="Arial" panose="020B0604020202020204" pitchFamily="34" charset="0"/>
              <a:buChar char="•"/>
            </a:pPr>
            <a:r>
              <a:rPr lang="en-US" sz="1400" dirty="0"/>
              <a:t>Think critically about how individuals are influenced by political, geographic, economic, cultural, and family institutions in their own and other diverse cultures and explain how one's own belief system may differ from others. \</a:t>
            </a:r>
          </a:p>
          <a:p>
            <a:pPr marL="285750" indent="-285750">
              <a:buFont typeface="Arial" panose="020B0604020202020204" pitchFamily="34" charset="0"/>
              <a:buChar char="•"/>
            </a:pPr>
            <a:endParaRPr lang="en-US" sz="200" dirty="0"/>
          </a:p>
          <a:p>
            <a:pPr marL="285750" indent="-285750">
              <a:buFont typeface="Arial" panose="020B0604020202020204" pitchFamily="34" charset="0"/>
              <a:buChar char="•"/>
            </a:pPr>
            <a:endParaRPr lang="en-US" sz="200" dirty="0"/>
          </a:p>
          <a:p>
            <a:pPr marL="285750" indent="-285750">
              <a:buFont typeface="Arial" panose="020B0604020202020204" pitchFamily="34" charset="0"/>
              <a:buChar char="•"/>
            </a:pPr>
            <a:r>
              <a:rPr lang="en-US" sz="1400" dirty="0"/>
              <a:t>Explore the relationship between the individual and society as it affects the personal behavior, social development, and quality of life of the individual, the family and the community. </a:t>
            </a:r>
          </a:p>
          <a:p>
            <a:pPr marL="285750" indent="-285750">
              <a:buFont typeface="Arial" panose="020B0604020202020204" pitchFamily="34" charset="0"/>
              <a:buChar char="•"/>
            </a:pPr>
            <a:endParaRPr lang="en-US" sz="200" dirty="0"/>
          </a:p>
          <a:p>
            <a:pPr marL="285750" indent="-285750">
              <a:buFont typeface="Arial" panose="020B0604020202020204" pitchFamily="34" charset="0"/>
              <a:buChar char="•"/>
            </a:pPr>
            <a:r>
              <a:rPr lang="en-US" sz="1400" dirty="0"/>
              <a:t>Examine the impact of behavioral and social scientific research on major contemporary issues and their disciplines' effects on individuals and society. </a:t>
            </a:r>
          </a:p>
          <a:p>
            <a:pPr marL="285750" indent="-285750">
              <a:buFont typeface="Arial" panose="020B0604020202020204" pitchFamily="34" charset="0"/>
              <a:buChar char="•"/>
            </a:pPr>
            <a:endParaRPr lang="en-US" sz="200" dirty="0"/>
          </a:p>
          <a:p>
            <a:pPr marL="285750" indent="-285750">
              <a:buFont typeface="Arial" panose="020B0604020202020204" pitchFamily="34" charset="0"/>
              <a:buChar char="•"/>
            </a:pPr>
            <a:r>
              <a:rPr lang="en-US" sz="1400" dirty="0"/>
              <a:t>Using the most appropriate principles, methods, and technologies, perceptively and objectively gather, analyze, and present social and behavioral science research data, draw logical conclusions, and apply those conclusions to one's life and society. </a:t>
            </a:r>
          </a:p>
          <a:p>
            <a:pPr marL="285750" indent="-285750">
              <a:buFont typeface="Arial" panose="020B0604020202020204" pitchFamily="34" charset="0"/>
              <a:buChar char="•"/>
            </a:pPr>
            <a:endParaRPr lang="en-US" sz="200" dirty="0"/>
          </a:p>
          <a:p>
            <a:pPr marL="285750" indent="-285750">
              <a:buFont typeface="Arial" panose="020B0604020202020204" pitchFamily="34" charset="0"/>
              <a:buChar char="•"/>
            </a:pPr>
            <a:r>
              <a:rPr lang="en-US" sz="1400" dirty="0"/>
              <a:t>Take ethical stands based on appropriate research in the social and behavioral sciences. </a:t>
            </a:r>
          </a:p>
          <a:p>
            <a:pPr marL="285750" indent="-285750">
              <a:buFont typeface="Arial" panose="020B0604020202020204" pitchFamily="34" charset="0"/>
              <a:buChar char="•"/>
            </a:pPr>
            <a:endParaRPr lang="en-US" sz="200" dirty="0"/>
          </a:p>
          <a:p>
            <a:pPr marL="285750" indent="-285750">
              <a:buFont typeface="Arial" panose="020B0604020202020204" pitchFamily="34" charset="0"/>
              <a:buChar char="•"/>
            </a:pPr>
            <a:r>
              <a:rPr lang="en-US" sz="1400" dirty="0"/>
              <a:t>Analyze and communicate the values and processes that are used to formulate theories regarding the social context of individual human behavior in the social and behavioral sciences. </a:t>
            </a:r>
          </a:p>
        </p:txBody>
      </p:sp>
      <p:sp>
        <p:nvSpPr>
          <p:cNvPr id="14" name="Title 1">
            <a:extLst>
              <a:ext uri="{FF2B5EF4-FFF2-40B4-BE49-F238E27FC236}">
                <a16:creationId xmlns:a16="http://schemas.microsoft.com/office/drawing/2014/main" id="{84BF7773-4F3F-4A2C-E2EF-F63EE40740F4}"/>
              </a:ext>
            </a:extLst>
          </p:cNvPr>
          <p:cNvSpPr>
            <a:spLocks noGrp="1"/>
          </p:cNvSpPr>
          <p:nvPr>
            <p:ph type="title"/>
          </p:nvPr>
        </p:nvSpPr>
        <p:spPr>
          <a:xfrm>
            <a:off x="838200" y="81835"/>
            <a:ext cx="10515600" cy="1325563"/>
          </a:xfrm>
        </p:spPr>
        <p:txBody>
          <a:bodyPr/>
          <a:lstStyle/>
          <a:p>
            <a:pPr algn="ctr"/>
            <a:r>
              <a:rPr lang="en-US" b="1" i="0" dirty="0">
                <a:solidFill>
                  <a:srgbClr val="000000"/>
                </a:solidFill>
                <a:effectLst/>
                <a:latin typeface="WordVisi_MSFontService"/>
              </a:rPr>
              <a:t>Current History and SBS Core at TTU</a:t>
            </a:r>
            <a:endParaRPr lang="en-US" dirty="0"/>
          </a:p>
        </p:txBody>
      </p:sp>
    </p:spTree>
    <p:extLst>
      <p:ext uri="{BB962C8B-B14F-4D97-AF65-F5344CB8AC3E}">
        <p14:creationId xmlns:p14="http://schemas.microsoft.com/office/powerpoint/2010/main" val="26538996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805FBF-FC5D-607E-436A-F158434A55D8}"/>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B11D2206-6159-8DCC-D429-0E96E9C482AD}"/>
              </a:ext>
            </a:extLst>
          </p:cNvPr>
          <p:cNvSpPr/>
          <p:nvPr/>
        </p:nvSpPr>
        <p:spPr>
          <a:xfrm>
            <a:off x="250372" y="1349828"/>
            <a:ext cx="4016829" cy="5279571"/>
          </a:xfrm>
          <a:prstGeom prst="rect">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B6791337-7995-601E-B785-52324EDC7945}"/>
              </a:ext>
            </a:extLst>
          </p:cNvPr>
          <p:cNvSpPr/>
          <p:nvPr/>
        </p:nvSpPr>
        <p:spPr>
          <a:xfrm>
            <a:off x="4397830" y="1349828"/>
            <a:ext cx="7543800" cy="5279572"/>
          </a:xfrm>
          <a:prstGeom prst="rect">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5863324C-17D1-DE1D-AE39-32343CB77C57}"/>
              </a:ext>
            </a:extLst>
          </p:cNvPr>
          <p:cNvSpPr txBox="1"/>
          <p:nvPr/>
        </p:nvSpPr>
        <p:spPr>
          <a:xfrm>
            <a:off x="283031" y="1349828"/>
            <a:ext cx="3984170" cy="4539704"/>
          </a:xfrm>
          <a:prstGeom prst="rect">
            <a:avLst/>
          </a:prstGeom>
          <a:noFill/>
        </p:spPr>
        <p:txBody>
          <a:bodyPr wrap="square">
            <a:spAutoFit/>
          </a:bodyPr>
          <a:lstStyle/>
          <a:p>
            <a:r>
              <a:rPr lang="en-US" sz="2800" b="1" dirty="0">
                <a:solidFill>
                  <a:schemeClr val="accent6">
                    <a:lumMod val="50000"/>
                  </a:schemeClr>
                </a:solidFill>
              </a:rPr>
              <a:t>   History </a:t>
            </a:r>
          </a:p>
          <a:p>
            <a:endParaRPr lang="en-US" sz="500" dirty="0"/>
          </a:p>
          <a:p>
            <a:pPr marL="285750" indent="-285750">
              <a:buFont typeface="Arial" panose="020B0604020202020204" pitchFamily="34" charset="0"/>
              <a:buChar char="•"/>
            </a:pPr>
            <a:r>
              <a:rPr lang="en-US" sz="1400" dirty="0"/>
              <a:t>Four (4) or more learning outcomes must be met for any course(s) in this category. </a:t>
            </a:r>
          </a:p>
          <a:p>
            <a:pPr marL="285750" indent="-285750">
              <a:buFont typeface="Arial" panose="020B0604020202020204" pitchFamily="34" charset="0"/>
              <a:buChar char="•"/>
            </a:pPr>
            <a:endParaRPr lang="en-US" sz="300" dirty="0"/>
          </a:p>
          <a:p>
            <a:pPr marL="285750" indent="-285750">
              <a:buFont typeface="Arial" panose="020B0604020202020204" pitchFamily="34" charset="0"/>
              <a:buChar char="•"/>
            </a:pPr>
            <a:r>
              <a:rPr lang="en-US" sz="1400" dirty="0"/>
              <a:t>Students will demonstrate the ability to.... </a:t>
            </a:r>
          </a:p>
          <a:p>
            <a:pPr marL="285750" indent="-285750">
              <a:buFont typeface="Arial" panose="020B0604020202020204" pitchFamily="34" charset="0"/>
              <a:buChar char="•"/>
            </a:pPr>
            <a:endParaRPr lang="en-US" sz="300" dirty="0"/>
          </a:p>
          <a:p>
            <a:pPr marL="285750" indent="-285750">
              <a:buFont typeface="Arial" panose="020B0604020202020204" pitchFamily="34" charset="0"/>
              <a:buChar char="•"/>
            </a:pPr>
            <a:r>
              <a:rPr lang="en-US" sz="1400" dirty="0"/>
              <a:t>Analyze historical facts and interpretations. </a:t>
            </a:r>
          </a:p>
          <a:p>
            <a:pPr marL="285750" indent="-285750">
              <a:buFont typeface="Arial" panose="020B0604020202020204" pitchFamily="34" charset="0"/>
              <a:buChar char="•"/>
            </a:pPr>
            <a:endParaRPr lang="en-US" sz="300" dirty="0"/>
          </a:p>
          <a:p>
            <a:pPr marL="285750" indent="-285750">
              <a:buFont typeface="Arial" panose="020B0604020202020204" pitchFamily="34" charset="0"/>
              <a:buChar char="•"/>
            </a:pPr>
            <a:r>
              <a:rPr lang="en-US" sz="1400" dirty="0"/>
              <a:t>Analyze and compare political, geographic, economic, social, cultural, religious, and intellectual institutions, structures, and processes across a range of historical periods and cultures.</a:t>
            </a:r>
          </a:p>
          <a:p>
            <a:pPr marL="285750" indent="-285750">
              <a:buFont typeface="Arial" panose="020B0604020202020204" pitchFamily="34" charset="0"/>
              <a:buChar char="•"/>
            </a:pPr>
            <a:endParaRPr lang="en-US" sz="300" dirty="0"/>
          </a:p>
          <a:p>
            <a:pPr marL="285750" indent="-285750">
              <a:buFont typeface="Arial" panose="020B0604020202020204" pitchFamily="34" charset="0"/>
              <a:buChar char="•"/>
            </a:pPr>
            <a:r>
              <a:rPr lang="en-US" sz="1400" dirty="0"/>
              <a:t>Recognize and articulate the diversity of human experience across a range of historical periods and the complexities of a global culture and society. </a:t>
            </a:r>
          </a:p>
          <a:p>
            <a:pPr marL="285750" indent="-285750">
              <a:buFont typeface="Arial" panose="020B0604020202020204" pitchFamily="34" charset="0"/>
              <a:buChar char="•"/>
            </a:pPr>
            <a:endParaRPr lang="en-US" sz="300" dirty="0"/>
          </a:p>
          <a:p>
            <a:pPr marL="285750" indent="-285750">
              <a:buFont typeface="Arial" panose="020B0604020202020204" pitchFamily="34" charset="0"/>
              <a:buChar char="•"/>
            </a:pPr>
            <a:r>
              <a:rPr lang="en-US" sz="1400" dirty="0"/>
              <a:t>Draw on historical perspective to evaluate contemporary problems/issues. </a:t>
            </a:r>
          </a:p>
          <a:p>
            <a:pPr marL="285750" indent="-285750">
              <a:buFont typeface="Arial" panose="020B0604020202020204" pitchFamily="34" charset="0"/>
              <a:buChar char="•"/>
            </a:pPr>
            <a:endParaRPr lang="en-US" sz="300" dirty="0"/>
          </a:p>
          <a:p>
            <a:pPr marL="285750" indent="-285750">
              <a:buFont typeface="Arial" panose="020B0604020202020204" pitchFamily="34" charset="0"/>
              <a:buChar char="•"/>
            </a:pPr>
            <a:r>
              <a:rPr lang="en-US" sz="1400" dirty="0"/>
              <a:t>Analyze the contributions of past cultures/societies to the contemporary world. </a:t>
            </a:r>
          </a:p>
        </p:txBody>
      </p:sp>
      <p:sp>
        <p:nvSpPr>
          <p:cNvPr id="10" name="TextBox 9">
            <a:extLst>
              <a:ext uri="{FF2B5EF4-FFF2-40B4-BE49-F238E27FC236}">
                <a16:creationId xmlns:a16="http://schemas.microsoft.com/office/drawing/2014/main" id="{031328E4-AAF7-AA70-43AD-02640BF29E8B}"/>
              </a:ext>
            </a:extLst>
          </p:cNvPr>
          <p:cNvSpPr txBox="1"/>
          <p:nvPr/>
        </p:nvSpPr>
        <p:spPr>
          <a:xfrm>
            <a:off x="4383218" y="6059018"/>
            <a:ext cx="7558409" cy="738664"/>
          </a:xfrm>
          <a:prstGeom prst="rect">
            <a:avLst/>
          </a:prstGeom>
          <a:solidFill>
            <a:schemeClr val="accent5">
              <a:lumMod val="75000"/>
            </a:schemeClr>
          </a:solidFill>
        </p:spPr>
        <p:txBody>
          <a:bodyPr wrap="square" rtlCol="0">
            <a:spAutoFit/>
          </a:bodyPr>
          <a:lstStyle/>
          <a:p>
            <a:r>
              <a:rPr lang="en-US" sz="1400" dirty="0">
                <a:solidFill>
                  <a:schemeClr val="bg1"/>
                </a:solidFill>
              </a:rPr>
              <a:t>Students will demonstrate an understanding of the importance of participating as well-informed citizens in a diverse and global society.  https://www.murraystate.edu/academics/UniversityStudies/program.aspx </a:t>
            </a:r>
          </a:p>
        </p:txBody>
      </p:sp>
      <p:sp>
        <p:nvSpPr>
          <p:cNvPr id="6" name="TextBox 5">
            <a:extLst>
              <a:ext uri="{FF2B5EF4-FFF2-40B4-BE49-F238E27FC236}">
                <a16:creationId xmlns:a16="http://schemas.microsoft.com/office/drawing/2014/main" id="{A7654834-1BD1-2546-2255-9992A0370DC2}"/>
              </a:ext>
            </a:extLst>
          </p:cNvPr>
          <p:cNvSpPr txBox="1"/>
          <p:nvPr/>
        </p:nvSpPr>
        <p:spPr>
          <a:xfrm>
            <a:off x="4397830" y="1385881"/>
            <a:ext cx="7659814" cy="4770537"/>
          </a:xfrm>
          <a:prstGeom prst="rect">
            <a:avLst/>
          </a:prstGeom>
          <a:noFill/>
        </p:spPr>
        <p:txBody>
          <a:bodyPr wrap="square">
            <a:spAutoFit/>
          </a:bodyPr>
          <a:lstStyle/>
          <a:p>
            <a:r>
              <a:rPr lang="en-US" sz="2800" b="1" dirty="0">
                <a:solidFill>
                  <a:schemeClr val="accent6">
                    <a:lumMod val="50000"/>
                  </a:schemeClr>
                </a:solidFill>
              </a:rPr>
              <a:t>    Social and Behavioral Sciences </a:t>
            </a:r>
          </a:p>
          <a:p>
            <a:endParaRPr lang="en-US" sz="500" b="1" dirty="0">
              <a:solidFill>
                <a:schemeClr val="accent6">
                  <a:lumMod val="50000"/>
                </a:schemeClr>
              </a:solidFill>
            </a:endParaRPr>
          </a:p>
          <a:p>
            <a:endParaRPr lang="en-US" sz="100" dirty="0"/>
          </a:p>
          <a:p>
            <a:pPr marL="285750" indent="-285750">
              <a:buFont typeface="Arial" panose="020B0604020202020204" pitchFamily="34" charset="0"/>
              <a:buChar char="•"/>
            </a:pPr>
            <a:r>
              <a:rPr lang="en-US" sz="1400" dirty="0"/>
              <a:t>Four (4) or more learning outcomes must be met for any course(s) in this category. </a:t>
            </a:r>
          </a:p>
          <a:p>
            <a:pPr marL="285750" indent="-285750">
              <a:buFont typeface="Arial" panose="020B0604020202020204" pitchFamily="34" charset="0"/>
              <a:buChar char="•"/>
            </a:pPr>
            <a:endParaRPr lang="en-US" sz="200" dirty="0"/>
          </a:p>
          <a:p>
            <a:pPr marL="285750" indent="-285750">
              <a:buFont typeface="Arial" panose="020B0604020202020204" pitchFamily="34" charset="0"/>
              <a:buChar char="•"/>
            </a:pPr>
            <a:r>
              <a:rPr lang="en-US" sz="1400" dirty="0"/>
              <a:t>Students will demonstrate the ability to.... </a:t>
            </a:r>
          </a:p>
          <a:p>
            <a:pPr marL="285750" indent="-285750">
              <a:buFont typeface="Arial" panose="020B0604020202020204" pitchFamily="34" charset="0"/>
              <a:buChar char="•"/>
            </a:pPr>
            <a:endParaRPr lang="en-US" sz="200" dirty="0"/>
          </a:p>
          <a:p>
            <a:pPr marL="285750" indent="-285750">
              <a:buFont typeface="Arial" panose="020B0604020202020204" pitchFamily="34" charset="0"/>
              <a:buChar char="•"/>
            </a:pPr>
            <a:r>
              <a:rPr lang="en-US" sz="1400" dirty="0"/>
              <a:t>Recognize, describe, and explain social institutions, structures, and processes and the complexities of a global culture and diverse society. </a:t>
            </a:r>
          </a:p>
          <a:p>
            <a:pPr marL="285750" indent="-285750">
              <a:buFont typeface="Arial" panose="020B0604020202020204" pitchFamily="34" charset="0"/>
              <a:buChar char="•"/>
            </a:pPr>
            <a:endParaRPr lang="en-US" sz="200" dirty="0"/>
          </a:p>
          <a:p>
            <a:pPr marL="285750" indent="-285750">
              <a:buFont typeface="Arial" panose="020B0604020202020204" pitchFamily="34" charset="0"/>
              <a:buChar char="•"/>
            </a:pPr>
            <a:r>
              <a:rPr lang="en-US" sz="1400" dirty="0"/>
              <a:t>Think critically about how individuals are influenced by political, geographic, economic, cultural, and family institutions in their own and other diverse cultures and explain how one's own belief system may differ from others. \</a:t>
            </a:r>
          </a:p>
          <a:p>
            <a:pPr marL="285750" indent="-285750">
              <a:buFont typeface="Arial" panose="020B0604020202020204" pitchFamily="34" charset="0"/>
              <a:buChar char="•"/>
            </a:pPr>
            <a:endParaRPr lang="en-US" sz="200" dirty="0"/>
          </a:p>
          <a:p>
            <a:pPr marL="285750" indent="-285750">
              <a:buFont typeface="Arial" panose="020B0604020202020204" pitchFamily="34" charset="0"/>
              <a:buChar char="•"/>
            </a:pPr>
            <a:endParaRPr lang="en-US" sz="200" dirty="0"/>
          </a:p>
          <a:p>
            <a:pPr marL="285750" indent="-285750">
              <a:buFont typeface="Arial" panose="020B0604020202020204" pitchFamily="34" charset="0"/>
              <a:buChar char="•"/>
            </a:pPr>
            <a:r>
              <a:rPr lang="en-US" sz="1400" dirty="0"/>
              <a:t>Explore the relationship between the individual and society as it affects the personal behavior, social development, and quality of life of the individual, the family and the community. </a:t>
            </a:r>
          </a:p>
          <a:p>
            <a:pPr marL="285750" indent="-285750">
              <a:buFont typeface="Arial" panose="020B0604020202020204" pitchFamily="34" charset="0"/>
              <a:buChar char="•"/>
            </a:pPr>
            <a:endParaRPr lang="en-US" sz="200" dirty="0"/>
          </a:p>
          <a:p>
            <a:pPr marL="285750" indent="-285750">
              <a:buFont typeface="Arial" panose="020B0604020202020204" pitchFamily="34" charset="0"/>
              <a:buChar char="•"/>
            </a:pPr>
            <a:r>
              <a:rPr lang="en-US" sz="1400" dirty="0"/>
              <a:t>Examine the impact of behavioral and social scientific research on major contemporary issues and their disciplines' effects on individuals and society. </a:t>
            </a:r>
          </a:p>
          <a:p>
            <a:pPr marL="285750" indent="-285750">
              <a:buFont typeface="Arial" panose="020B0604020202020204" pitchFamily="34" charset="0"/>
              <a:buChar char="•"/>
            </a:pPr>
            <a:endParaRPr lang="en-US" sz="200" dirty="0"/>
          </a:p>
          <a:p>
            <a:pPr marL="285750" indent="-285750">
              <a:buFont typeface="Arial" panose="020B0604020202020204" pitchFamily="34" charset="0"/>
              <a:buChar char="•"/>
            </a:pPr>
            <a:r>
              <a:rPr lang="en-US" sz="1400" dirty="0"/>
              <a:t>Using the most appropriate principles, methods, and technologies, perceptively and objectively gather, analyze, and present social and behavioral science research data, draw logical conclusions, and apply those conclusions to one's life and society. </a:t>
            </a:r>
          </a:p>
          <a:p>
            <a:pPr marL="285750" indent="-285750">
              <a:buFont typeface="Arial" panose="020B0604020202020204" pitchFamily="34" charset="0"/>
              <a:buChar char="•"/>
            </a:pPr>
            <a:endParaRPr lang="en-US" sz="200" dirty="0"/>
          </a:p>
          <a:p>
            <a:pPr marL="285750" indent="-285750">
              <a:buFont typeface="Arial" panose="020B0604020202020204" pitchFamily="34" charset="0"/>
              <a:buChar char="•"/>
            </a:pPr>
            <a:r>
              <a:rPr lang="en-US" sz="1400" dirty="0"/>
              <a:t>Take ethical stands based on appropriate research in the social and behavioral sciences. </a:t>
            </a:r>
          </a:p>
          <a:p>
            <a:pPr marL="285750" indent="-285750">
              <a:buFont typeface="Arial" panose="020B0604020202020204" pitchFamily="34" charset="0"/>
              <a:buChar char="•"/>
            </a:pPr>
            <a:endParaRPr lang="en-US" sz="200" dirty="0"/>
          </a:p>
          <a:p>
            <a:pPr marL="285750" indent="-285750">
              <a:buFont typeface="Arial" panose="020B0604020202020204" pitchFamily="34" charset="0"/>
              <a:buChar char="•"/>
            </a:pPr>
            <a:r>
              <a:rPr lang="en-US" sz="1400" dirty="0"/>
              <a:t>Analyze and communicate the values and processes that are used to formulate theories regarding the social context of individual human behavior in the social and behavioral sciences. </a:t>
            </a:r>
          </a:p>
        </p:txBody>
      </p:sp>
      <p:sp>
        <p:nvSpPr>
          <p:cNvPr id="9" name="Title 1">
            <a:extLst>
              <a:ext uri="{FF2B5EF4-FFF2-40B4-BE49-F238E27FC236}">
                <a16:creationId xmlns:a16="http://schemas.microsoft.com/office/drawing/2014/main" id="{52834B89-C1F6-99A8-0367-5AAA56B884A7}"/>
              </a:ext>
            </a:extLst>
          </p:cNvPr>
          <p:cNvSpPr>
            <a:spLocks noGrp="1"/>
          </p:cNvSpPr>
          <p:nvPr>
            <p:ph type="title"/>
          </p:nvPr>
        </p:nvSpPr>
        <p:spPr>
          <a:xfrm>
            <a:off x="0" y="60318"/>
            <a:ext cx="12192000" cy="1325563"/>
          </a:xfrm>
        </p:spPr>
        <p:txBody>
          <a:bodyPr>
            <a:normAutofit/>
          </a:bodyPr>
          <a:lstStyle/>
          <a:p>
            <a:pPr algn="ctr"/>
            <a:r>
              <a:rPr lang="en-US" sz="3600" b="1" i="0" dirty="0">
                <a:solidFill>
                  <a:srgbClr val="000000"/>
                </a:solidFill>
                <a:effectLst/>
                <a:latin typeface="Calibri" panose="020F0502020204030204" pitchFamily="34" charset="0"/>
              </a:rPr>
              <a:t>Proposed Change to History and SBS Core at TTU: Global Citizenship Learning Outcome Added</a:t>
            </a:r>
            <a:endParaRPr lang="en-US" sz="3600" dirty="0"/>
          </a:p>
        </p:txBody>
      </p:sp>
      <p:sp>
        <p:nvSpPr>
          <p:cNvPr id="11" name="TextBox 10">
            <a:extLst>
              <a:ext uri="{FF2B5EF4-FFF2-40B4-BE49-F238E27FC236}">
                <a16:creationId xmlns:a16="http://schemas.microsoft.com/office/drawing/2014/main" id="{A4915449-45D3-FA58-A4B9-AB750CA9D426}"/>
              </a:ext>
            </a:extLst>
          </p:cNvPr>
          <p:cNvSpPr txBox="1"/>
          <p:nvPr/>
        </p:nvSpPr>
        <p:spPr>
          <a:xfrm>
            <a:off x="250371" y="5628131"/>
            <a:ext cx="4016829" cy="1169551"/>
          </a:xfrm>
          <a:prstGeom prst="rect">
            <a:avLst/>
          </a:prstGeom>
          <a:solidFill>
            <a:schemeClr val="accent5">
              <a:lumMod val="75000"/>
            </a:schemeClr>
          </a:solidFill>
        </p:spPr>
        <p:txBody>
          <a:bodyPr wrap="square" rtlCol="0">
            <a:spAutoFit/>
          </a:bodyPr>
          <a:lstStyle/>
          <a:p>
            <a:r>
              <a:rPr lang="en-US" sz="1400" dirty="0">
                <a:solidFill>
                  <a:schemeClr val="bg1"/>
                </a:solidFill>
              </a:rPr>
              <a:t>Students will demonstrate an understanding of the importance of participating as well-informed citizens in a diverse and global society.  https://www.murraystate.edu/academics/UniversityStudies/program.aspx </a:t>
            </a:r>
          </a:p>
        </p:txBody>
      </p:sp>
    </p:spTree>
    <p:extLst>
      <p:ext uri="{BB962C8B-B14F-4D97-AF65-F5344CB8AC3E}">
        <p14:creationId xmlns:p14="http://schemas.microsoft.com/office/powerpoint/2010/main" val="32713232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fltVal val="0"/>
                                          </p:val>
                                        </p:tav>
                                        <p:tav tm="100000">
                                          <p:val>
                                            <p:strVal val="#ppt_h"/>
                                          </p:val>
                                        </p:tav>
                                      </p:tavLst>
                                    </p:anim>
                                    <p:animEffect transition="in" filter="fade">
                                      <p:cBhvr>
                                        <p:cTn id="9" dur="500"/>
                                        <p:tgtEl>
                                          <p:spTgt spid="11"/>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 calcmode="lin" valueType="num">
                                      <p:cBhvr>
                                        <p:cTn id="14" dur="500" fill="hold"/>
                                        <p:tgtEl>
                                          <p:spTgt spid="10"/>
                                        </p:tgtEl>
                                        <p:attrNameLst>
                                          <p:attrName>ppt_w</p:attrName>
                                        </p:attrNameLst>
                                      </p:cBhvr>
                                      <p:tavLst>
                                        <p:tav tm="0">
                                          <p:val>
                                            <p:fltVal val="0"/>
                                          </p:val>
                                        </p:tav>
                                        <p:tav tm="100000">
                                          <p:val>
                                            <p:strVal val="#ppt_w"/>
                                          </p:val>
                                        </p:tav>
                                      </p:tavLst>
                                    </p:anim>
                                    <p:anim calcmode="lin" valueType="num">
                                      <p:cBhvr>
                                        <p:cTn id="15" dur="500" fill="hold"/>
                                        <p:tgtEl>
                                          <p:spTgt spid="10"/>
                                        </p:tgtEl>
                                        <p:attrNameLst>
                                          <p:attrName>ppt_h</p:attrName>
                                        </p:attrNameLst>
                                      </p:cBhvr>
                                      <p:tavLst>
                                        <p:tav tm="0">
                                          <p:val>
                                            <p:fltVal val="0"/>
                                          </p:val>
                                        </p:tav>
                                        <p:tav tm="100000">
                                          <p:val>
                                            <p:strVal val="#ppt_h"/>
                                          </p:val>
                                        </p:tav>
                                      </p:tavLst>
                                    </p:anim>
                                    <p:animEffect transition="in" filter="fade">
                                      <p:cBhvr>
                                        <p:cTn id="16"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805FBF-FC5D-607E-436A-F158434A55D8}"/>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B11D2206-6159-8DCC-D429-0E96E9C482AD}"/>
              </a:ext>
            </a:extLst>
          </p:cNvPr>
          <p:cNvSpPr/>
          <p:nvPr/>
        </p:nvSpPr>
        <p:spPr>
          <a:xfrm>
            <a:off x="217711" y="1349828"/>
            <a:ext cx="11723918" cy="4935562"/>
          </a:xfrm>
          <a:prstGeom prst="rect">
            <a:avLst/>
          </a:prstGeom>
          <a:solidFill>
            <a:schemeClr val="bg1">
              <a:lumMod val="85000"/>
            </a:schemeClr>
          </a:solid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5863324C-17D1-DE1D-AE39-32343CB77C57}"/>
              </a:ext>
            </a:extLst>
          </p:cNvPr>
          <p:cNvSpPr txBox="1"/>
          <p:nvPr/>
        </p:nvSpPr>
        <p:spPr>
          <a:xfrm>
            <a:off x="283031" y="1349828"/>
            <a:ext cx="4857612" cy="3390672"/>
          </a:xfrm>
          <a:prstGeom prst="rect">
            <a:avLst/>
          </a:prstGeom>
          <a:noFill/>
        </p:spPr>
        <p:txBody>
          <a:bodyPr wrap="square">
            <a:spAutoFit/>
          </a:bodyPr>
          <a:lstStyle/>
          <a:p>
            <a:pPr>
              <a:spcAft>
                <a:spcPts val="200"/>
              </a:spcAft>
            </a:pPr>
            <a:r>
              <a:rPr lang="en-US" sz="2800" b="1" dirty="0">
                <a:solidFill>
                  <a:schemeClr val="accent6">
                    <a:lumMod val="50000"/>
                  </a:schemeClr>
                </a:solidFill>
              </a:rPr>
              <a:t>   </a:t>
            </a:r>
            <a:r>
              <a:rPr lang="en-US" sz="2400" b="1" dirty="0">
                <a:solidFill>
                  <a:schemeClr val="accent6">
                    <a:lumMod val="50000"/>
                  </a:schemeClr>
                </a:solidFill>
              </a:rPr>
              <a:t>History</a:t>
            </a:r>
            <a:r>
              <a:rPr lang="en-US" sz="2800" b="1" dirty="0">
                <a:solidFill>
                  <a:schemeClr val="accent6">
                    <a:lumMod val="50000"/>
                  </a:schemeClr>
                </a:solidFill>
              </a:rPr>
              <a:t> </a:t>
            </a:r>
          </a:p>
          <a:p>
            <a:pPr>
              <a:spcAft>
                <a:spcPts val="200"/>
              </a:spcAft>
            </a:pPr>
            <a:endParaRPr lang="en-US" sz="500" dirty="0"/>
          </a:p>
          <a:p>
            <a:pPr marL="285750" indent="-285750">
              <a:spcAft>
                <a:spcPts val="200"/>
              </a:spcAft>
              <a:buFont typeface="Arial" panose="020B0604020202020204" pitchFamily="34" charset="0"/>
              <a:buChar char="•"/>
            </a:pPr>
            <a:r>
              <a:rPr lang="en-US" sz="1200" dirty="0"/>
              <a:t>Four (4) or more learning outcomes must be met for any course(s) in this category. </a:t>
            </a:r>
          </a:p>
          <a:p>
            <a:pPr marL="285750" indent="-285750">
              <a:spcAft>
                <a:spcPts val="200"/>
              </a:spcAft>
              <a:buFont typeface="Arial" panose="020B0604020202020204" pitchFamily="34" charset="0"/>
              <a:buChar char="•"/>
            </a:pPr>
            <a:r>
              <a:rPr lang="en-US" sz="1200" dirty="0"/>
              <a:t>Students will demonstrate the ability to.... </a:t>
            </a:r>
          </a:p>
          <a:p>
            <a:pPr marL="285750" indent="-285750">
              <a:spcAft>
                <a:spcPts val="200"/>
              </a:spcAft>
              <a:buFont typeface="Arial" panose="020B0604020202020204" pitchFamily="34" charset="0"/>
              <a:buChar char="•"/>
            </a:pPr>
            <a:r>
              <a:rPr lang="en-US" sz="1200" dirty="0"/>
              <a:t>Analyze historical facts and interpretations. </a:t>
            </a:r>
          </a:p>
          <a:p>
            <a:pPr marL="285750" indent="-285750">
              <a:spcAft>
                <a:spcPts val="200"/>
              </a:spcAft>
              <a:buFont typeface="Arial" panose="020B0604020202020204" pitchFamily="34" charset="0"/>
              <a:buChar char="•"/>
            </a:pPr>
            <a:r>
              <a:rPr lang="en-US" sz="1200" dirty="0"/>
              <a:t>Analyze and compare political, geographic, economic, social, cultural, religious, and intellectual institutions, structures, and processes across a range of historical periods and cultures.</a:t>
            </a:r>
          </a:p>
          <a:p>
            <a:pPr marL="285750" indent="-285750">
              <a:spcAft>
                <a:spcPts val="200"/>
              </a:spcAft>
              <a:buFont typeface="Arial" panose="020B0604020202020204" pitchFamily="34" charset="0"/>
              <a:buChar char="•"/>
            </a:pPr>
            <a:r>
              <a:rPr lang="en-US" sz="1200" dirty="0"/>
              <a:t>Recognize and articulate the diversity of human experience across a range of historical periods and the complexities of a global culture and society. </a:t>
            </a:r>
          </a:p>
          <a:p>
            <a:pPr marL="285750" indent="-285750">
              <a:spcAft>
                <a:spcPts val="200"/>
              </a:spcAft>
              <a:buFont typeface="Arial" panose="020B0604020202020204" pitchFamily="34" charset="0"/>
              <a:buChar char="•"/>
            </a:pPr>
            <a:r>
              <a:rPr lang="en-US" sz="1200" dirty="0"/>
              <a:t>Draw on historical perspective to evaluate contemporary problems/issues. </a:t>
            </a:r>
          </a:p>
          <a:p>
            <a:pPr marL="285750" indent="-285750">
              <a:spcAft>
                <a:spcPts val="200"/>
              </a:spcAft>
              <a:buFont typeface="Arial" panose="020B0604020202020204" pitchFamily="34" charset="0"/>
              <a:buChar char="•"/>
            </a:pPr>
            <a:r>
              <a:rPr lang="en-US" sz="1200" dirty="0"/>
              <a:t>Analyze the contributions of past cultures/societies to the contemporary world. </a:t>
            </a:r>
          </a:p>
        </p:txBody>
      </p:sp>
      <p:sp>
        <p:nvSpPr>
          <p:cNvPr id="10" name="TextBox 9">
            <a:extLst>
              <a:ext uri="{FF2B5EF4-FFF2-40B4-BE49-F238E27FC236}">
                <a16:creationId xmlns:a16="http://schemas.microsoft.com/office/drawing/2014/main" id="{031328E4-AAF7-AA70-43AD-02640BF29E8B}"/>
              </a:ext>
            </a:extLst>
          </p:cNvPr>
          <p:cNvSpPr txBox="1"/>
          <p:nvPr/>
        </p:nvSpPr>
        <p:spPr>
          <a:xfrm>
            <a:off x="5409353" y="5247150"/>
            <a:ext cx="6499616" cy="646331"/>
          </a:xfrm>
          <a:prstGeom prst="rect">
            <a:avLst/>
          </a:prstGeom>
          <a:solidFill>
            <a:schemeClr val="accent5">
              <a:lumMod val="75000"/>
            </a:schemeClr>
          </a:solidFill>
        </p:spPr>
        <p:txBody>
          <a:bodyPr wrap="square" rtlCol="0">
            <a:spAutoFit/>
          </a:bodyPr>
          <a:lstStyle/>
          <a:p>
            <a:r>
              <a:rPr lang="en-US" sz="1200" dirty="0">
                <a:solidFill>
                  <a:schemeClr val="bg1"/>
                </a:solidFill>
              </a:rPr>
              <a:t>Students will demonstrate an understanding of the importance of civil discourse and participating as well-informed citizens in a diverse and global society.  https://www.murraystate.edu/academics/UniversityStudies/program.aspx </a:t>
            </a:r>
          </a:p>
        </p:txBody>
      </p:sp>
      <p:sp>
        <p:nvSpPr>
          <p:cNvPr id="6" name="TextBox 5">
            <a:extLst>
              <a:ext uri="{FF2B5EF4-FFF2-40B4-BE49-F238E27FC236}">
                <a16:creationId xmlns:a16="http://schemas.microsoft.com/office/drawing/2014/main" id="{A7654834-1BD1-2546-2255-9992A0370DC2}"/>
              </a:ext>
            </a:extLst>
          </p:cNvPr>
          <p:cNvSpPr txBox="1"/>
          <p:nvPr/>
        </p:nvSpPr>
        <p:spPr>
          <a:xfrm>
            <a:off x="5442012" y="1360212"/>
            <a:ext cx="6466957" cy="4037003"/>
          </a:xfrm>
          <a:prstGeom prst="rect">
            <a:avLst/>
          </a:prstGeom>
          <a:noFill/>
        </p:spPr>
        <p:txBody>
          <a:bodyPr wrap="square">
            <a:spAutoFit/>
          </a:bodyPr>
          <a:lstStyle/>
          <a:p>
            <a:pPr>
              <a:spcAft>
                <a:spcPts val="200"/>
              </a:spcAft>
            </a:pPr>
            <a:r>
              <a:rPr lang="en-US" sz="2800" b="1" dirty="0">
                <a:solidFill>
                  <a:schemeClr val="accent6">
                    <a:lumMod val="50000"/>
                  </a:schemeClr>
                </a:solidFill>
              </a:rPr>
              <a:t>    </a:t>
            </a:r>
            <a:r>
              <a:rPr lang="en-US" sz="2400" b="1" dirty="0">
                <a:solidFill>
                  <a:schemeClr val="accent6">
                    <a:lumMod val="50000"/>
                  </a:schemeClr>
                </a:solidFill>
              </a:rPr>
              <a:t>Social and Behavioral Sciences </a:t>
            </a:r>
            <a:endParaRPr lang="en-US" sz="500" b="1" dirty="0">
              <a:solidFill>
                <a:schemeClr val="accent6">
                  <a:lumMod val="50000"/>
                </a:schemeClr>
              </a:solidFill>
            </a:endParaRPr>
          </a:p>
          <a:p>
            <a:pPr>
              <a:spcAft>
                <a:spcPts val="200"/>
              </a:spcAft>
            </a:pPr>
            <a:endParaRPr lang="en-US" sz="100" dirty="0"/>
          </a:p>
          <a:p>
            <a:pPr marL="285750" indent="-285750">
              <a:spcAft>
                <a:spcPts val="200"/>
              </a:spcAft>
              <a:buFont typeface="Arial" panose="020B0604020202020204" pitchFamily="34" charset="0"/>
              <a:buChar char="•"/>
            </a:pPr>
            <a:r>
              <a:rPr lang="en-US" sz="1200" dirty="0"/>
              <a:t>Four (4) or more learning outcomes must be met for any course(s) in this category. </a:t>
            </a:r>
          </a:p>
          <a:p>
            <a:pPr marL="285750" indent="-285750">
              <a:spcAft>
                <a:spcPts val="200"/>
              </a:spcAft>
              <a:buFont typeface="Arial" panose="020B0604020202020204" pitchFamily="34" charset="0"/>
              <a:buChar char="•"/>
            </a:pPr>
            <a:r>
              <a:rPr lang="en-US" sz="1200" dirty="0"/>
              <a:t>Students will demonstrate the ability to.... </a:t>
            </a:r>
          </a:p>
          <a:p>
            <a:pPr marL="285750" indent="-285750">
              <a:spcAft>
                <a:spcPts val="200"/>
              </a:spcAft>
              <a:buFont typeface="Arial" panose="020B0604020202020204" pitchFamily="34" charset="0"/>
              <a:buChar char="•"/>
            </a:pPr>
            <a:r>
              <a:rPr lang="en-US" sz="1200" dirty="0"/>
              <a:t>Recognize, describe, and explain social institutions, structures, and processes and the complexities of a global culture and diverse society. </a:t>
            </a:r>
          </a:p>
          <a:p>
            <a:pPr marL="285750" indent="-285750">
              <a:spcAft>
                <a:spcPts val="200"/>
              </a:spcAft>
              <a:buFont typeface="Arial" panose="020B0604020202020204" pitchFamily="34" charset="0"/>
              <a:buChar char="•"/>
            </a:pPr>
            <a:r>
              <a:rPr lang="en-US" sz="1200" dirty="0"/>
              <a:t>Think critically about how individuals are influenced by political, geographic, economic, cultural, and family institutions in their own and other diverse cultures and explain how one's own belief system may differ from others. </a:t>
            </a:r>
          </a:p>
          <a:p>
            <a:pPr marL="285750" indent="-285750">
              <a:spcAft>
                <a:spcPts val="200"/>
              </a:spcAft>
              <a:buFont typeface="Arial" panose="020B0604020202020204" pitchFamily="34" charset="0"/>
              <a:buChar char="•"/>
            </a:pPr>
            <a:r>
              <a:rPr lang="en-US" sz="1200" dirty="0"/>
              <a:t>Explore the relationship between the individual and society as it affects the personal behavior, social development, and quality of life of the individual, the family and the community. </a:t>
            </a:r>
          </a:p>
          <a:p>
            <a:pPr marL="285750" indent="-285750">
              <a:spcAft>
                <a:spcPts val="200"/>
              </a:spcAft>
              <a:buFont typeface="Arial" panose="020B0604020202020204" pitchFamily="34" charset="0"/>
              <a:buChar char="•"/>
            </a:pPr>
            <a:r>
              <a:rPr lang="en-US" sz="1200" dirty="0"/>
              <a:t>Examine the impact of behavioral and social scientific research on major contemporary issues and their disciplines' effects on individuals and society. </a:t>
            </a:r>
          </a:p>
          <a:p>
            <a:pPr marL="285750" indent="-285750">
              <a:spcAft>
                <a:spcPts val="200"/>
              </a:spcAft>
              <a:buFont typeface="Arial" panose="020B0604020202020204" pitchFamily="34" charset="0"/>
              <a:buChar char="•"/>
            </a:pPr>
            <a:r>
              <a:rPr lang="en-US" sz="1200" dirty="0"/>
              <a:t>Using the most appropriate principles, methods, and technologies, perceptively and objectively gather, analyze, and present social and behavioral science research data, draw logical conclusions, and apply those conclusions to one's life and society. </a:t>
            </a:r>
          </a:p>
          <a:p>
            <a:pPr marL="285750" indent="-285750">
              <a:spcAft>
                <a:spcPts val="200"/>
              </a:spcAft>
              <a:buFont typeface="Arial" panose="020B0604020202020204" pitchFamily="34" charset="0"/>
              <a:buChar char="•"/>
            </a:pPr>
            <a:r>
              <a:rPr lang="en-US" sz="1200" dirty="0"/>
              <a:t>Take ethical stands based on appropriate research in the social and behavioral sciences. </a:t>
            </a:r>
          </a:p>
          <a:p>
            <a:pPr marL="285750" indent="-285750">
              <a:spcAft>
                <a:spcPts val="200"/>
              </a:spcAft>
              <a:buFont typeface="Arial" panose="020B0604020202020204" pitchFamily="34" charset="0"/>
              <a:buChar char="•"/>
            </a:pPr>
            <a:r>
              <a:rPr lang="en-US" sz="1200" dirty="0"/>
              <a:t>Analyze and communicate the values and processes that are used to formulate theories regarding the social context of individual human behavior in the social and behavioral sciences. </a:t>
            </a:r>
          </a:p>
        </p:txBody>
      </p:sp>
      <p:sp>
        <p:nvSpPr>
          <p:cNvPr id="9" name="Title 1">
            <a:extLst>
              <a:ext uri="{FF2B5EF4-FFF2-40B4-BE49-F238E27FC236}">
                <a16:creationId xmlns:a16="http://schemas.microsoft.com/office/drawing/2014/main" id="{52834B89-C1F6-99A8-0367-5AAA56B884A7}"/>
              </a:ext>
            </a:extLst>
          </p:cNvPr>
          <p:cNvSpPr>
            <a:spLocks noGrp="1"/>
          </p:cNvSpPr>
          <p:nvPr>
            <p:ph type="title"/>
          </p:nvPr>
        </p:nvSpPr>
        <p:spPr>
          <a:xfrm>
            <a:off x="0" y="60318"/>
            <a:ext cx="12192000" cy="1325563"/>
          </a:xfrm>
        </p:spPr>
        <p:txBody>
          <a:bodyPr>
            <a:normAutofit/>
          </a:bodyPr>
          <a:lstStyle/>
          <a:p>
            <a:pPr algn="ctr"/>
            <a:r>
              <a:rPr lang="en-US" sz="3200" b="1" i="0" dirty="0">
                <a:solidFill>
                  <a:srgbClr val="000000"/>
                </a:solidFill>
                <a:effectLst/>
                <a:latin typeface="Calibri" panose="020F0502020204030204" pitchFamily="34" charset="0"/>
              </a:rPr>
              <a:t>Proposed Change to History and SBS Core at TTU: Global Citizenship Learning Outcome Added</a:t>
            </a:r>
            <a:endParaRPr lang="en-US" sz="3200" dirty="0"/>
          </a:p>
        </p:txBody>
      </p:sp>
      <p:sp>
        <p:nvSpPr>
          <p:cNvPr id="11" name="TextBox 10">
            <a:extLst>
              <a:ext uri="{FF2B5EF4-FFF2-40B4-BE49-F238E27FC236}">
                <a16:creationId xmlns:a16="http://schemas.microsoft.com/office/drawing/2014/main" id="{A4915449-45D3-FA58-A4B9-AB750CA9D426}"/>
              </a:ext>
            </a:extLst>
          </p:cNvPr>
          <p:cNvSpPr txBox="1"/>
          <p:nvPr/>
        </p:nvSpPr>
        <p:spPr>
          <a:xfrm>
            <a:off x="250371" y="5062484"/>
            <a:ext cx="4857612" cy="830997"/>
          </a:xfrm>
          <a:prstGeom prst="rect">
            <a:avLst/>
          </a:prstGeom>
          <a:solidFill>
            <a:schemeClr val="accent5">
              <a:lumMod val="75000"/>
            </a:schemeClr>
          </a:solidFill>
        </p:spPr>
        <p:txBody>
          <a:bodyPr wrap="square" rtlCol="0">
            <a:spAutoFit/>
          </a:bodyPr>
          <a:lstStyle/>
          <a:p>
            <a:r>
              <a:rPr lang="en-US" sz="1200" dirty="0">
                <a:solidFill>
                  <a:schemeClr val="bg1"/>
                </a:solidFill>
              </a:rPr>
              <a:t>Students will demonstrate an understanding of the importance of civil discourse and participating as well-informed citizens in a diverse and global society.  https://www.murraystate.edu/academics/UniversityStudies/program.aspx </a:t>
            </a:r>
          </a:p>
        </p:txBody>
      </p:sp>
      <p:sp>
        <p:nvSpPr>
          <p:cNvPr id="3" name="TextBox 2">
            <a:extLst>
              <a:ext uri="{FF2B5EF4-FFF2-40B4-BE49-F238E27FC236}">
                <a16:creationId xmlns:a16="http://schemas.microsoft.com/office/drawing/2014/main" id="{985AEDC4-2D21-401A-911C-B7370B1A21F8}"/>
              </a:ext>
            </a:extLst>
          </p:cNvPr>
          <p:cNvSpPr txBox="1"/>
          <p:nvPr/>
        </p:nvSpPr>
        <p:spPr>
          <a:xfrm>
            <a:off x="250371" y="5939377"/>
            <a:ext cx="11658598" cy="276999"/>
          </a:xfrm>
          <a:prstGeom prst="rect">
            <a:avLst/>
          </a:prstGeom>
          <a:solidFill>
            <a:srgbClr val="78206E"/>
          </a:solidFill>
          <a:ln w="19050">
            <a:noFill/>
          </a:ln>
        </p:spPr>
        <p:txBody>
          <a:bodyPr wrap="square" rtlCol="0">
            <a:spAutoFit/>
          </a:bodyPr>
          <a:lstStyle/>
          <a:p>
            <a:pPr algn="ctr"/>
            <a:r>
              <a:rPr lang="en-US" sz="1200" dirty="0">
                <a:solidFill>
                  <a:schemeClr val="bg1"/>
                </a:solidFill>
              </a:rPr>
              <a:t>History and Social/Behavioral Sciences: 12 total credit hours, to include: (a.) HIST: a minimum of 6 credit hours in HIST courses; and (b.) SBS: a minimum of 6 credit hours in SBS.</a:t>
            </a:r>
          </a:p>
        </p:txBody>
      </p:sp>
      <p:cxnSp>
        <p:nvCxnSpPr>
          <p:cNvPr id="12" name="Straight Connector 11">
            <a:extLst>
              <a:ext uri="{FF2B5EF4-FFF2-40B4-BE49-F238E27FC236}">
                <a16:creationId xmlns:a16="http://schemas.microsoft.com/office/drawing/2014/main" id="{23305755-EEAD-4621-AF9D-5225AD1F3791}"/>
              </a:ext>
            </a:extLst>
          </p:cNvPr>
          <p:cNvCxnSpPr>
            <a:cxnSpLocks/>
          </p:cNvCxnSpPr>
          <p:nvPr/>
        </p:nvCxnSpPr>
        <p:spPr>
          <a:xfrm>
            <a:off x="5273336" y="1403637"/>
            <a:ext cx="0" cy="4437870"/>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41723634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fltVal val="0"/>
                                          </p:val>
                                        </p:tav>
                                        <p:tav tm="100000">
                                          <p:val>
                                            <p:strVal val="#ppt_h"/>
                                          </p:val>
                                        </p:tav>
                                      </p:tavLst>
                                    </p:anim>
                                    <p:animEffect transition="in" filter="fade">
                                      <p:cBhvr>
                                        <p:cTn id="9" dur="500"/>
                                        <p:tgtEl>
                                          <p:spTgt spid="11"/>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 calcmode="lin" valueType="num">
                                      <p:cBhvr>
                                        <p:cTn id="14" dur="500" fill="hold"/>
                                        <p:tgtEl>
                                          <p:spTgt spid="10"/>
                                        </p:tgtEl>
                                        <p:attrNameLst>
                                          <p:attrName>ppt_w</p:attrName>
                                        </p:attrNameLst>
                                      </p:cBhvr>
                                      <p:tavLst>
                                        <p:tav tm="0">
                                          <p:val>
                                            <p:fltVal val="0"/>
                                          </p:val>
                                        </p:tav>
                                        <p:tav tm="100000">
                                          <p:val>
                                            <p:strVal val="#ppt_w"/>
                                          </p:val>
                                        </p:tav>
                                      </p:tavLst>
                                    </p:anim>
                                    <p:anim calcmode="lin" valueType="num">
                                      <p:cBhvr>
                                        <p:cTn id="15" dur="500" fill="hold"/>
                                        <p:tgtEl>
                                          <p:spTgt spid="10"/>
                                        </p:tgtEl>
                                        <p:attrNameLst>
                                          <p:attrName>ppt_h</p:attrName>
                                        </p:attrNameLst>
                                      </p:cBhvr>
                                      <p:tavLst>
                                        <p:tav tm="0">
                                          <p:val>
                                            <p:fltVal val="0"/>
                                          </p:val>
                                        </p:tav>
                                        <p:tav tm="100000">
                                          <p:val>
                                            <p:strVal val="#ppt_h"/>
                                          </p:val>
                                        </p:tav>
                                      </p:tavLst>
                                    </p:anim>
                                    <p:animEffect transition="in" filter="fade">
                                      <p:cBhvr>
                                        <p:cTn id="16"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8B5E59-A7F5-6A63-3B70-4CFD09A541AE}"/>
              </a:ext>
            </a:extLst>
          </p:cNvPr>
          <p:cNvSpPr>
            <a:spLocks noGrp="1"/>
          </p:cNvSpPr>
          <p:nvPr>
            <p:ph type="ctrTitle"/>
          </p:nvPr>
        </p:nvSpPr>
        <p:spPr/>
        <p:txBody>
          <a:bodyPr/>
          <a:lstStyle/>
          <a:p>
            <a:r>
              <a:rPr lang="en-US" dirty="0"/>
              <a:t>Communication &amp; Natural Sciences</a:t>
            </a:r>
          </a:p>
        </p:txBody>
      </p:sp>
      <p:sp>
        <p:nvSpPr>
          <p:cNvPr id="3" name="Subtitle 2">
            <a:extLst>
              <a:ext uri="{FF2B5EF4-FFF2-40B4-BE49-F238E27FC236}">
                <a16:creationId xmlns:a16="http://schemas.microsoft.com/office/drawing/2014/main" id="{55C29538-8C12-3006-25F0-9EDDCA3F2D5C}"/>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3682364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6E90F4-69C1-4A9D-4962-EC32F983F2CC}"/>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Gen Ed SLOs for </a:t>
            </a:r>
            <a:r>
              <a:rPr lang="en-US" b="1" dirty="0">
                <a:latin typeface="Times New Roman" panose="02020603050405020304" pitchFamily="18" charset="0"/>
                <a:cs typeface="Times New Roman" panose="02020603050405020304" pitchFamily="18" charset="0"/>
              </a:rPr>
              <a:t>Communication</a:t>
            </a:r>
            <a:endParaRPr lang="en-US" dirty="0"/>
          </a:p>
        </p:txBody>
      </p:sp>
      <p:sp>
        <p:nvSpPr>
          <p:cNvPr id="3" name="Content Placeholder 2">
            <a:extLst>
              <a:ext uri="{FF2B5EF4-FFF2-40B4-BE49-F238E27FC236}">
                <a16:creationId xmlns:a16="http://schemas.microsoft.com/office/drawing/2014/main" id="{688D97E0-4A90-B6DD-3986-B3C38DAE15C0}"/>
              </a:ext>
            </a:extLst>
          </p:cNvPr>
          <p:cNvSpPr>
            <a:spLocks noGrp="1"/>
          </p:cNvSpPr>
          <p:nvPr>
            <p:ph idx="1"/>
          </p:nvPr>
        </p:nvSpPr>
        <p:spPr/>
        <p:txBody>
          <a:bodyPr>
            <a:normAutofit fontScale="92500" lnSpcReduction="20000"/>
          </a:bodyPr>
          <a:lstStyle/>
          <a:p>
            <a:pPr marL="0" indent="0">
              <a:buNone/>
            </a:pPr>
            <a:r>
              <a:rPr lang="en-US" sz="2800" b="0" i="0" dirty="0">
                <a:effectLst/>
                <a:latin typeface="Times New Roman" panose="02020603050405020304" pitchFamily="18" charset="0"/>
                <a:cs typeface="Times New Roman" panose="02020603050405020304" pitchFamily="18" charset="0"/>
              </a:rPr>
              <a:t>Working Draft: Students will… </a:t>
            </a:r>
          </a:p>
          <a:p>
            <a:pPr marL="342900" indent="-342900" fontAlgn="base">
              <a:buFont typeface="+mj-lt"/>
              <a:buAutoNum type="arabicPeriod"/>
            </a:pPr>
            <a:r>
              <a:rPr lang="en-US" dirty="0">
                <a:latin typeface="Times New Roman" panose="02020603050405020304" pitchFamily="18" charset="0"/>
                <a:cs typeface="Times New Roman" panose="02020603050405020304" pitchFamily="18" charset="0"/>
              </a:rPr>
              <a:t>Construct focused, well-reasoned arguments that reflect an awareness of situations, perspectives, purposes, and audiences. </a:t>
            </a:r>
          </a:p>
          <a:p>
            <a:pPr marL="342900" indent="-342900" fontAlgn="base">
              <a:buFont typeface="+mj-lt"/>
              <a:buAutoNum type="arabicPeriod"/>
            </a:pPr>
            <a:r>
              <a:rPr lang="en-US" dirty="0">
                <a:latin typeface="Times New Roman" panose="02020603050405020304" pitchFamily="18" charset="0"/>
                <a:cs typeface="Times New Roman" panose="02020603050405020304" pitchFamily="18" charset="0"/>
              </a:rPr>
              <a:t>Use traditional and digital strategies to demonstrate effective communication skills (written, oral, visual) in relation to specific rhetorical tasks. </a:t>
            </a:r>
          </a:p>
          <a:p>
            <a:pPr marL="342900" indent="-342900" fontAlgn="base">
              <a:buFont typeface="+mj-lt"/>
              <a:buAutoNum type="arabicPeriod"/>
            </a:pPr>
            <a:r>
              <a:rPr lang="en-US" dirty="0">
                <a:latin typeface="Times New Roman" panose="02020603050405020304" pitchFamily="18" charset="0"/>
                <a:cs typeface="Times New Roman" panose="02020603050405020304" pitchFamily="18" charset="0"/>
              </a:rPr>
              <a:t>Demonstrate the understanding that writing and/or speaking processes include planning, organizing, composing, revising, editing, and sharing through traditional and digital communication (written, oral, visual). </a:t>
            </a:r>
          </a:p>
          <a:p>
            <a:pPr marL="342900" indent="-342900" fontAlgn="base">
              <a:buFont typeface="+mj-lt"/>
              <a:buAutoNum type="arabicPeriod"/>
            </a:pPr>
            <a:r>
              <a:rPr lang="en-US" dirty="0">
                <a:latin typeface="Times New Roman" panose="02020603050405020304" pitchFamily="18" charset="0"/>
                <a:cs typeface="Times New Roman" panose="02020603050405020304" pitchFamily="18" charset="0"/>
              </a:rPr>
              <a:t>Synthesize theoretical and practical knowledge to think critically, solve problems, make distinctions, make decisions, and communicate effectively with audiences. </a:t>
            </a:r>
          </a:p>
          <a:p>
            <a:pPr marL="0" indent="0">
              <a:buNone/>
            </a:pPr>
            <a:endParaRPr lang="en-US" dirty="0"/>
          </a:p>
        </p:txBody>
      </p:sp>
    </p:spTree>
    <p:extLst>
      <p:ext uri="{BB962C8B-B14F-4D97-AF65-F5344CB8AC3E}">
        <p14:creationId xmlns:p14="http://schemas.microsoft.com/office/powerpoint/2010/main" val="13612022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7B48E3-A605-F3E7-5CCF-FF115DC00175}"/>
              </a:ext>
            </a:extLst>
          </p:cNvPr>
          <p:cNvSpPr>
            <a:spLocks noGrp="1"/>
          </p:cNvSpPr>
          <p:nvPr>
            <p:ph type="title"/>
          </p:nvPr>
        </p:nvSpPr>
        <p:spPr>
          <a:xfrm>
            <a:off x="663191" y="365125"/>
            <a:ext cx="10690609" cy="1325563"/>
          </a:xfrm>
        </p:spPr>
        <p:txBody>
          <a:bodyPr/>
          <a:lstStyle/>
          <a:p>
            <a:r>
              <a:rPr lang="en-US" sz="4400" dirty="0">
                <a:latin typeface="Times New Roman" panose="02020603050405020304" pitchFamily="18" charset="0"/>
                <a:cs typeface="Times New Roman" panose="02020603050405020304" pitchFamily="18" charset="0"/>
              </a:rPr>
              <a:t>Gen Ed SLOs for </a:t>
            </a:r>
            <a:r>
              <a:rPr lang="en-US" sz="4400" b="1" u="sng" dirty="0">
                <a:latin typeface="Times New Roman" panose="02020603050405020304" pitchFamily="18" charset="0"/>
                <a:cs typeface="Times New Roman" panose="02020603050405020304" pitchFamily="18" charset="0"/>
              </a:rPr>
              <a:t>Scientific Reasoning </a:t>
            </a:r>
            <a:r>
              <a:rPr lang="en-US" sz="3600" dirty="0">
                <a:latin typeface="Times New Roman" panose="02020603050405020304" pitchFamily="18" charset="0"/>
                <a:cs typeface="Times New Roman" panose="02020603050405020304" pitchFamily="18" charset="0"/>
              </a:rPr>
              <a:t>(Natural Science)</a:t>
            </a:r>
            <a:endParaRPr lang="en-US" dirty="0"/>
          </a:p>
        </p:txBody>
      </p:sp>
      <p:sp>
        <p:nvSpPr>
          <p:cNvPr id="3" name="Content Placeholder 2">
            <a:extLst>
              <a:ext uri="{FF2B5EF4-FFF2-40B4-BE49-F238E27FC236}">
                <a16:creationId xmlns:a16="http://schemas.microsoft.com/office/drawing/2014/main" id="{80DB4E9E-1E77-F8CE-208F-82315BA07D26}"/>
              </a:ext>
            </a:extLst>
          </p:cNvPr>
          <p:cNvSpPr>
            <a:spLocks noGrp="1"/>
          </p:cNvSpPr>
          <p:nvPr>
            <p:ph idx="1"/>
          </p:nvPr>
        </p:nvSpPr>
        <p:spPr>
          <a:xfrm>
            <a:off x="838200" y="1825624"/>
            <a:ext cx="10515600" cy="4575175"/>
          </a:xfrm>
        </p:spPr>
        <p:txBody>
          <a:bodyPr>
            <a:normAutofit fontScale="85000" lnSpcReduction="20000"/>
          </a:bodyPr>
          <a:lstStyle/>
          <a:p>
            <a:pPr marL="0" indent="0">
              <a:buNone/>
            </a:pPr>
            <a:r>
              <a:rPr lang="en-US" sz="2800" b="0" i="0" dirty="0">
                <a:effectLst/>
                <a:latin typeface="Times New Roman" panose="02020603050405020304" pitchFamily="18" charset="0"/>
                <a:cs typeface="Times New Roman" panose="02020603050405020304" pitchFamily="18" charset="0"/>
              </a:rPr>
              <a:t>Working Draft: Students should be able to:</a:t>
            </a:r>
          </a:p>
          <a:p>
            <a:pPr marL="342900" indent="-342900" algn="l">
              <a:buFont typeface="+mj-lt"/>
              <a:buAutoNum type="arabicPeriod"/>
            </a:pPr>
            <a:r>
              <a:rPr lang="en-US" sz="2800" b="0" i="0" dirty="0">
                <a:effectLst/>
                <a:latin typeface="Times New Roman" panose="02020603050405020304" pitchFamily="18" charset="0"/>
                <a:cs typeface="Times New Roman" panose="02020603050405020304" pitchFamily="18" charset="0"/>
              </a:rPr>
              <a:t>Formulate an evidence-based and testable scientific hypothesis about a natural phenomenon or system, conduct a controlled experimental investigation to address a scientific hypothesis, collect and analyze data, and interpret the results in context.</a:t>
            </a:r>
          </a:p>
          <a:p>
            <a:pPr marL="342900" indent="-342900" algn="l">
              <a:buFont typeface="+mj-lt"/>
              <a:buAutoNum type="arabicPeriod"/>
            </a:pPr>
            <a:r>
              <a:rPr lang="en-US" sz="2800" b="0" i="0" dirty="0">
                <a:effectLst/>
                <a:latin typeface="Times New Roman" panose="02020603050405020304" pitchFamily="18" charset="0"/>
                <a:cs typeface="Times New Roman" panose="02020603050405020304" pitchFamily="18" charset="0"/>
              </a:rPr>
              <a:t>Use established scientific ideas and language to construct a well-reasoned explanation for why a phenomenon occurred as it did, or to predict the outcome of a future investigation.</a:t>
            </a:r>
          </a:p>
          <a:p>
            <a:pPr marL="342900" indent="-342900" algn="l">
              <a:buFont typeface="+mj-lt"/>
              <a:buAutoNum type="arabicPeriod"/>
            </a:pPr>
            <a:r>
              <a:rPr lang="en-US" sz="2800" b="0" i="0" dirty="0">
                <a:effectLst/>
                <a:latin typeface="Times New Roman" panose="02020603050405020304" pitchFamily="18" charset="0"/>
                <a:cs typeface="Times New Roman" panose="02020603050405020304" pitchFamily="18" charset="0"/>
              </a:rPr>
              <a:t>Communicate scientific ideas in a variety of formats; depending on context these could be oral, written, diagrammatic, physical model, or algebraic.</a:t>
            </a:r>
          </a:p>
          <a:p>
            <a:pPr marL="342900" indent="-342900" algn="l">
              <a:buFont typeface="+mj-lt"/>
              <a:buAutoNum type="arabicPeriod"/>
            </a:pPr>
            <a:r>
              <a:rPr lang="en-US" sz="2800" b="0" i="0" dirty="0">
                <a:effectLst/>
                <a:latin typeface="Times New Roman" panose="02020603050405020304" pitchFamily="18" charset="0"/>
                <a:cs typeface="Times New Roman" panose="02020603050405020304" pitchFamily="18" charset="0"/>
              </a:rPr>
              <a:t>Analyze and discuss the impact of scientific discovery on human thought and behavior, and understand that the scientific process is a human endeavor that has inherent uncertainty that can be quantified.</a:t>
            </a:r>
          </a:p>
          <a:p>
            <a:pPr marL="342900" indent="-342900" algn="l">
              <a:buFont typeface="+mj-lt"/>
              <a:buAutoNum type="arabicPeriod"/>
            </a:pPr>
            <a:r>
              <a:rPr lang="en-US" sz="2800" b="0" i="0" dirty="0">
                <a:effectLst/>
                <a:latin typeface="Times New Roman" panose="02020603050405020304" pitchFamily="18" charset="0"/>
                <a:cs typeface="Times New Roman" panose="02020603050405020304" pitchFamily="18" charset="0"/>
              </a:rPr>
              <a:t>Apply unifying principles of science and the scientific method to problems or issues of a scientific nature and contrast them to non-scientific explanations.</a:t>
            </a:r>
          </a:p>
        </p:txBody>
      </p:sp>
    </p:spTree>
    <p:extLst>
      <p:ext uri="{BB962C8B-B14F-4D97-AF65-F5344CB8AC3E}">
        <p14:creationId xmlns:p14="http://schemas.microsoft.com/office/powerpoint/2010/main" val="41204470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EF65EA-3F7B-4EAD-AFF7-E128FE994A50}"/>
              </a:ext>
            </a:extLst>
          </p:cNvPr>
          <p:cNvSpPr>
            <a:spLocks noGrp="1"/>
          </p:cNvSpPr>
          <p:nvPr>
            <p:ph type="ctrTitle"/>
          </p:nvPr>
        </p:nvSpPr>
        <p:spPr/>
        <p:txBody>
          <a:bodyPr/>
          <a:lstStyle/>
          <a:p>
            <a:r>
              <a:rPr lang="en-US" dirty="0"/>
              <a:t>Proposing General Education Courses</a:t>
            </a:r>
          </a:p>
        </p:txBody>
      </p:sp>
      <p:sp>
        <p:nvSpPr>
          <p:cNvPr id="3" name="Subtitle 2">
            <a:extLst>
              <a:ext uri="{FF2B5EF4-FFF2-40B4-BE49-F238E27FC236}">
                <a16:creationId xmlns:a16="http://schemas.microsoft.com/office/drawing/2014/main" id="{33A77C5E-92D5-46E9-B04C-4735BA426134}"/>
              </a:ext>
            </a:extLst>
          </p:cNvPr>
          <p:cNvSpPr>
            <a:spLocks noGrp="1"/>
          </p:cNvSpPr>
          <p:nvPr>
            <p:ph type="subTitle" idx="1"/>
          </p:nvPr>
        </p:nvSpPr>
        <p:spPr/>
        <p:txBody>
          <a:bodyPr/>
          <a:lstStyle/>
          <a:p>
            <a:r>
              <a:rPr lang="en-US" dirty="0"/>
              <a:t>The recommendation has two parts: first a description of procedures to propose  a course as General Education and second a form for the proposals</a:t>
            </a:r>
          </a:p>
        </p:txBody>
      </p:sp>
    </p:spTree>
    <p:extLst>
      <p:ext uri="{BB962C8B-B14F-4D97-AF65-F5344CB8AC3E}">
        <p14:creationId xmlns:p14="http://schemas.microsoft.com/office/powerpoint/2010/main" val="30540882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D228F2-2512-4CDF-B974-5895D7019644}"/>
              </a:ext>
            </a:extLst>
          </p:cNvPr>
          <p:cNvSpPr>
            <a:spLocks noGrp="1"/>
          </p:cNvSpPr>
          <p:nvPr>
            <p:ph type="title"/>
          </p:nvPr>
        </p:nvSpPr>
        <p:spPr/>
        <p:txBody>
          <a:bodyPr/>
          <a:lstStyle/>
          <a:p>
            <a:r>
              <a:rPr lang="en-US" dirty="0"/>
              <a:t>Major Changes</a:t>
            </a:r>
          </a:p>
        </p:txBody>
      </p:sp>
      <p:sp>
        <p:nvSpPr>
          <p:cNvPr id="3" name="Content Placeholder 2">
            <a:extLst>
              <a:ext uri="{FF2B5EF4-FFF2-40B4-BE49-F238E27FC236}">
                <a16:creationId xmlns:a16="http://schemas.microsoft.com/office/drawing/2014/main" id="{794FFFA2-63FE-48C1-AE79-A712C4317350}"/>
              </a:ext>
            </a:extLst>
          </p:cNvPr>
          <p:cNvSpPr>
            <a:spLocks noGrp="1"/>
          </p:cNvSpPr>
          <p:nvPr>
            <p:ph idx="1"/>
          </p:nvPr>
        </p:nvSpPr>
        <p:spPr/>
        <p:txBody>
          <a:bodyPr/>
          <a:lstStyle/>
          <a:p>
            <a:r>
              <a:rPr lang="en-US" dirty="0"/>
              <a:t>No separate process for proposing an existing course to become part of General Education. Use the same process as proposing a new course that counts as General Education: Department, GEC Subcommittee, Large GEC, College, University Curriculum Comm</a:t>
            </a:r>
          </a:p>
          <a:p>
            <a:r>
              <a:rPr lang="en-US" dirty="0"/>
              <a:t>Submit syllabus, establish that course meets SLOs for </a:t>
            </a:r>
            <a:r>
              <a:rPr lang="en-US"/>
              <a:t>the category</a:t>
            </a:r>
            <a:endParaRPr lang="en-US" dirty="0"/>
          </a:p>
          <a:p>
            <a:r>
              <a:rPr lang="en-US" dirty="0"/>
              <a:t>Inclusion of an appeal process if a course is not accepted as General Education</a:t>
            </a:r>
          </a:p>
          <a:p>
            <a:r>
              <a:rPr lang="en-US" dirty="0"/>
              <a:t>Inclusion of the opportunity for a “special topics” or one-time General Education course (Will the course become a regular course offering or a special, one-time GE course?)</a:t>
            </a:r>
          </a:p>
          <a:p>
            <a:endParaRPr lang="en-US" dirty="0"/>
          </a:p>
          <a:p>
            <a:endParaRPr lang="en-US" dirty="0"/>
          </a:p>
        </p:txBody>
      </p:sp>
    </p:spTree>
    <p:extLst>
      <p:ext uri="{BB962C8B-B14F-4D97-AF65-F5344CB8AC3E}">
        <p14:creationId xmlns:p14="http://schemas.microsoft.com/office/powerpoint/2010/main" val="5733554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778091-BE11-4D06-8A64-15785187AE6A}"/>
              </a:ext>
            </a:extLst>
          </p:cNvPr>
          <p:cNvSpPr>
            <a:spLocks noGrp="1"/>
          </p:cNvSpPr>
          <p:nvPr>
            <p:ph type="ctrTitle"/>
          </p:nvPr>
        </p:nvSpPr>
        <p:spPr/>
        <p:txBody>
          <a:bodyPr/>
          <a:lstStyle/>
          <a:p>
            <a:r>
              <a:rPr lang="en-US" dirty="0"/>
              <a:t>Policies and Procedures Subcommittee</a:t>
            </a:r>
          </a:p>
        </p:txBody>
      </p:sp>
      <p:sp>
        <p:nvSpPr>
          <p:cNvPr id="3" name="Subtitle 2">
            <a:extLst>
              <a:ext uri="{FF2B5EF4-FFF2-40B4-BE49-F238E27FC236}">
                <a16:creationId xmlns:a16="http://schemas.microsoft.com/office/drawing/2014/main" id="{7B9ADDBE-1BB5-41C3-9FFE-192FC92DCA32}"/>
              </a:ext>
            </a:extLst>
          </p:cNvPr>
          <p:cNvSpPr>
            <a:spLocks noGrp="1"/>
          </p:cNvSpPr>
          <p:nvPr>
            <p:ph type="subTitle" idx="1"/>
          </p:nvPr>
        </p:nvSpPr>
        <p:spPr/>
        <p:txBody>
          <a:bodyPr/>
          <a:lstStyle/>
          <a:p>
            <a:r>
              <a:rPr lang="en-US" dirty="0"/>
              <a:t>NB: Policy 259 will be revised when General Education categories are determined.</a:t>
            </a:r>
          </a:p>
        </p:txBody>
      </p:sp>
    </p:spTree>
    <p:extLst>
      <p:ext uri="{BB962C8B-B14F-4D97-AF65-F5344CB8AC3E}">
        <p14:creationId xmlns:p14="http://schemas.microsoft.com/office/powerpoint/2010/main" val="34764498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A0F06-4088-4F54-A593-3EDAA90CE7BB}"/>
              </a:ext>
            </a:extLst>
          </p:cNvPr>
          <p:cNvSpPr>
            <a:spLocks noGrp="1"/>
          </p:cNvSpPr>
          <p:nvPr>
            <p:ph type="title"/>
          </p:nvPr>
        </p:nvSpPr>
        <p:spPr/>
        <p:txBody>
          <a:bodyPr/>
          <a:lstStyle/>
          <a:p>
            <a:r>
              <a:rPr lang="en-US" dirty="0"/>
              <a:t>Revisions to General Education Committee Procedures</a:t>
            </a:r>
          </a:p>
        </p:txBody>
      </p:sp>
      <p:sp>
        <p:nvSpPr>
          <p:cNvPr id="3" name="Content Placeholder 2">
            <a:extLst>
              <a:ext uri="{FF2B5EF4-FFF2-40B4-BE49-F238E27FC236}">
                <a16:creationId xmlns:a16="http://schemas.microsoft.com/office/drawing/2014/main" id="{48F2EB0E-ECA9-40DC-99E8-E66783BE2CF2}"/>
              </a:ext>
            </a:extLst>
          </p:cNvPr>
          <p:cNvSpPr>
            <a:spLocks noGrp="1"/>
          </p:cNvSpPr>
          <p:nvPr>
            <p:ph idx="1"/>
          </p:nvPr>
        </p:nvSpPr>
        <p:spPr/>
        <p:txBody>
          <a:bodyPr/>
          <a:lstStyle/>
          <a:p>
            <a:r>
              <a:rPr lang="en-US" dirty="0"/>
              <a:t>The committee will elect a chair from the membership.</a:t>
            </a:r>
          </a:p>
          <a:p>
            <a:r>
              <a:rPr lang="en-US" dirty="0"/>
              <a:t>Two students will be added to the committee membership.</a:t>
            </a:r>
          </a:p>
          <a:p>
            <a:r>
              <a:rPr lang="en-US" dirty="0"/>
              <a:t>The committee will have an Executive Officer and report to the Academic Council.</a:t>
            </a:r>
          </a:p>
          <a:p>
            <a:r>
              <a:rPr lang="en-US" dirty="0"/>
              <a:t>The website will be reviewed every two years or as needed.</a:t>
            </a:r>
          </a:p>
          <a:p>
            <a:r>
              <a:rPr lang="en-US" dirty="0"/>
              <a:t>Rotation of membership</a:t>
            </a:r>
          </a:p>
        </p:txBody>
      </p:sp>
    </p:spTree>
    <p:extLst>
      <p:ext uri="{BB962C8B-B14F-4D97-AF65-F5344CB8AC3E}">
        <p14:creationId xmlns:p14="http://schemas.microsoft.com/office/powerpoint/2010/main" val="8024649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C8917C-DCB5-E467-FBCC-FA3870FBD04C}"/>
              </a:ext>
            </a:extLst>
          </p:cNvPr>
          <p:cNvSpPr>
            <a:spLocks noGrp="1"/>
          </p:cNvSpPr>
          <p:nvPr>
            <p:ph type="ctrTitle"/>
          </p:nvPr>
        </p:nvSpPr>
        <p:spPr/>
        <p:txBody>
          <a:bodyPr/>
          <a:lstStyle/>
          <a:p>
            <a:r>
              <a:rPr lang="en-US" dirty="0"/>
              <a:t>Math &amp; Humanities/Fine Arts</a:t>
            </a:r>
          </a:p>
        </p:txBody>
      </p:sp>
      <p:sp>
        <p:nvSpPr>
          <p:cNvPr id="3" name="Subtitle 2">
            <a:extLst>
              <a:ext uri="{FF2B5EF4-FFF2-40B4-BE49-F238E27FC236}">
                <a16:creationId xmlns:a16="http://schemas.microsoft.com/office/drawing/2014/main" id="{99580938-DC83-42B8-A2D3-079E5B732FB1}"/>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0527896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46F198-BCD6-C483-3002-BF742C37BE64}"/>
              </a:ext>
            </a:extLst>
          </p:cNvPr>
          <p:cNvSpPr>
            <a:spLocks noGrp="1"/>
          </p:cNvSpPr>
          <p:nvPr>
            <p:ph type="ctrTitle"/>
          </p:nvPr>
        </p:nvSpPr>
        <p:spPr>
          <a:xfrm>
            <a:off x="1524000" y="467833"/>
            <a:ext cx="9144000" cy="733646"/>
          </a:xfrm>
        </p:spPr>
        <p:txBody>
          <a:bodyPr>
            <a:normAutofit/>
          </a:bodyPr>
          <a:lstStyle/>
          <a:p>
            <a:r>
              <a:rPr lang="en-US" sz="4000" dirty="0"/>
              <a:t>Possible Names for the “Math” Category</a:t>
            </a:r>
          </a:p>
        </p:txBody>
      </p:sp>
      <p:sp>
        <p:nvSpPr>
          <p:cNvPr id="3" name="Subtitle 2">
            <a:extLst>
              <a:ext uri="{FF2B5EF4-FFF2-40B4-BE49-F238E27FC236}">
                <a16:creationId xmlns:a16="http://schemas.microsoft.com/office/drawing/2014/main" id="{41DB6282-0D88-3F68-9CF4-8E6334048A6F}"/>
              </a:ext>
            </a:extLst>
          </p:cNvPr>
          <p:cNvSpPr>
            <a:spLocks noGrp="1"/>
          </p:cNvSpPr>
          <p:nvPr>
            <p:ph type="subTitle" idx="1"/>
          </p:nvPr>
        </p:nvSpPr>
        <p:spPr>
          <a:xfrm>
            <a:off x="1524000" y="2030818"/>
            <a:ext cx="9144000" cy="3226981"/>
          </a:xfrm>
        </p:spPr>
        <p:txBody>
          <a:bodyPr>
            <a:normAutofit/>
          </a:bodyPr>
          <a:lstStyle/>
          <a:p>
            <a:pPr marL="457200" indent="-457200" algn="l">
              <a:buFont typeface="+mj-lt"/>
              <a:buAutoNum type="arabicPeriod"/>
            </a:pPr>
            <a:r>
              <a:rPr lang="en-US" sz="2800" dirty="0"/>
              <a:t>Analytical and Quantitative Reasoning</a:t>
            </a:r>
          </a:p>
          <a:p>
            <a:pPr marL="457200" indent="-457200" algn="l">
              <a:buFont typeface="+mj-lt"/>
              <a:buAutoNum type="arabicPeriod"/>
            </a:pPr>
            <a:r>
              <a:rPr lang="en-US" sz="2800" dirty="0"/>
              <a:t>Quantitative Reasoning</a:t>
            </a:r>
          </a:p>
          <a:p>
            <a:pPr marL="457200" indent="-457200" algn="l">
              <a:buFont typeface="+mj-lt"/>
              <a:buAutoNum type="arabicPeriod"/>
            </a:pPr>
            <a:r>
              <a:rPr lang="en-US" sz="2800" dirty="0"/>
              <a:t>Quantitative Literacy and Computational Thinking</a:t>
            </a:r>
          </a:p>
          <a:p>
            <a:pPr marL="457200" indent="-457200" algn="l">
              <a:buFont typeface="+mj-lt"/>
              <a:buAutoNum type="arabicPeriod"/>
            </a:pPr>
            <a:r>
              <a:rPr lang="en-US" sz="2800" dirty="0"/>
              <a:t>Analytical Literacy</a:t>
            </a:r>
          </a:p>
        </p:txBody>
      </p:sp>
    </p:spTree>
    <p:extLst>
      <p:ext uri="{BB962C8B-B14F-4D97-AF65-F5344CB8AC3E}">
        <p14:creationId xmlns:p14="http://schemas.microsoft.com/office/powerpoint/2010/main" val="7052075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3D95EE-2A01-1E0C-14F5-BE5FF17403A0}"/>
              </a:ext>
            </a:extLst>
          </p:cNvPr>
          <p:cNvSpPr>
            <a:spLocks noGrp="1"/>
          </p:cNvSpPr>
          <p:nvPr>
            <p:ph type="title"/>
          </p:nvPr>
        </p:nvSpPr>
        <p:spPr>
          <a:xfrm>
            <a:off x="838200" y="365126"/>
            <a:ext cx="10515600" cy="730028"/>
          </a:xfrm>
        </p:spPr>
        <p:txBody>
          <a:bodyPr>
            <a:normAutofit/>
          </a:bodyPr>
          <a:lstStyle/>
          <a:p>
            <a:pPr algn="ctr"/>
            <a:r>
              <a:rPr lang="en-US" sz="3600" dirty="0"/>
              <a:t>Student Learning Outcomes</a:t>
            </a:r>
          </a:p>
        </p:txBody>
      </p:sp>
      <p:sp>
        <p:nvSpPr>
          <p:cNvPr id="3" name="Content Placeholder 2">
            <a:extLst>
              <a:ext uri="{FF2B5EF4-FFF2-40B4-BE49-F238E27FC236}">
                <a16:creationId xmlns:a16="http://schemas.microsoft.com/office/drawing/2014/main" id="{97679072-B9FC-15A9-0600-70D7E79585A8}"/>
              </a:ext>
            </a:extLst>
          </p:cNvPr>
          <p:cNvSpPr>
            <a:spLocks noGrp="1"/>
          </p:cNvSpPr>
          <p:nvPr>
            <p:ph idx="1"/>
          </p:nvPr>
        </p:nvSpPr>
        <p:spPr>
          <a:xfrm>
            <a:off x="838200" y="1095154"/>
            <a:ext cx="10515600" cy="5397719"/>
          </a:xfrm>
        </p:spPr>
        <p:txBody>
          <a:bodyPr>
            <a:normAutofit lnSpcReduction="10000"/>
          </a:bodyPr>
          <a:lstStyle/>
          <a:p>
            <a:r>
              <a:rPr lang="en-US" dirty="0"/>
              <a:t>Develop through productive struggle persistence in problem solving and skills in mathematics, computational reasoning, and/or statistical analysis</a:t>
            </a:r>
          </a:p>
          <a:p>
            <a:endParaRPr lang="en-US" dirty="0"/>
          </a:p>
          <a:p>
            <a:r>
              <a:rPr lang="en-US" dirty="0"/>
              <a:t>Use mathematical reasoning to solve problems, test conjectures, judge the validity of arguments, check answers for reasonableness, and communicate reasoning and results</a:t>
            </a:r>
          </a:p>
          <a:p>
            <a:endParaRPr lang="en-US" dirty="0"/>
          </a:p>
          <a:p>
            <a:r>
              <a:rPr lang="en-US" dirty="0"/>
              <a:t>Use mathematical abstraction, computation, logic, and/or statistical analysis to reason quantitatively and qualitatively</a:t>
            </a:r>
          </a:p>
          <a:p>
            <a:endParaRPr lang="en-US" dirty="0"/>
          </a:p>
          <a:p>
            <a:r>
              <a:rPr lang="en-US" dirty="0"/>
              <a:t>Interpret mathematical models or quantitative data from formulas, graphs, and/or tables and draw inferences from that information</a:t>
            </a:r>
          </a:p>
        </p:txBody>
      </p:sp>
    </p:spTree>
    <p:extLst>
      <p:ext uri="{BB962C8B-B14F-4D97-AF65-F5344CB8AC3E}">
        <p14:creationId xmlns:p14="http://schemas.microsoft.com/office/powerpoint/2010/main" val="9983125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DD1C6D-0E4A-51EE-1D75-FD0807E42B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8C86EA-D009-763B-D5A1-1664CDC4E13B}"/>
              </a:ext>
            </a:extLst>
          </p:cNvPr>
          <p:cNvSpPr>
            <a:spLocks noGrp="1"/>
          </p:cNvSpPr>
          <p:nvPr>
            <p:ph type="ctrTitle"/>
          </p:nvPr>
        </p:nvSpPr>
        <p:spPr>
          <a:xfrm>
            <a:off x="1524000" y="467833"/>
            <a:ext cx="9144000" cy="733646"/>
          </a:xfrm>
        </p:spPr>
        <p:txBody>
          <a:bodyPr>
            <a:normAutofit fontScale="90000"/>
          </a:bodyPr>
          <a:lstStyle/>
          <a:p>
            <a:r>
              <a:rPr lang="en-US" sz="4000" dirty="0"/>
              <a:t>Possible Names for the “Humanities/Fine Arts” Category</a:t>
            </a:r>
          </a:p>
        </p:txBody>
      </p:sp>
      <p:sp>
        <p:nvSpPr>
          <p:cNvPr id="3" name="Subtitle 2">
            <a:extLst>
              <a:ext uri="{FF2B5EF4-FFF2-40B4-BE49-F238E27FC236}">
                <a16:creationId xmlns:a16="http://schemas.microsoft.com/office/drawing/2014/main" id="{EB42746B-6AFE-A4C7-4D47-FB46EDCFA7BD}"/>
              </a:ext>
            </a:extLst>
          </p:cNvPr>
          <p:cNvSpPr>
            <a:spLocks noGrp="1"/>
          </p:cNvSpPr>
          <p:nvPr>
            <p:ph type="subTitle" idx="1"/>
          </p:nvPr>
        </p:nvSpPr>
        <p:spPr>
          <a:xfrm>
            <a:off x="1524000" y="2030818"/>
            <a:ext cx="9144000" cy="3226981"/>
          </a:xfrm>
        </p:spPr>
        <p:txBody>
          <a:bodyPr>
            <a:normAutofit/>
          </a:bodyPr>
          <a:lstStyle/>
          <a:p>
            <a:pPr marL="457200" indent="-457200" algn="l">
              <a:buFont typeface="+mj-lt"/>
              <a:buAutoNum type="arabicPeriod"/>
            </a:pPr>
            <a:r>
              <a:rPr lang="en-US" sz="3200" dirty="0"/>
              <a:t>Humanities and Global Literacy</a:t>
            </a:r>
          </a:p>
          <a:p>
            <a:pPr marL="457200" indent="-457200" algn="l">
              <a:buFont typeface="+mj-lt"/>
              <a:buAutoNum type="arabicPeriod"/>
            </a:pPr>
            <a:r>
              <a:rPr lang="en-US" sz="3200" dirty="0"/>
              <a:t>Cultural Expression</a:t>
            </a:r>
          </a:p>
          <a:p>
            <a:pPr marL="457200" indent="-457200" algn="l">
              <a:buFont typeface="+mj-lt"/>
              <a:buAutoNum type="arabicPeriod"/>
            </a:pPr>
            <a:r>
              <a:rPr lang="en-US" sz="3200" dirty="0"/>
              <a:t>Global Citizenship</a:t>
            </a:r>
          </a:p>
          <a:p>
            <a:pPr marL="457200" indent="-457200" algn="l">
              <a:buFont typeface="+mj-lt"/>
              <a:buAutoNum type="arabicPeriod"/>
            </a:pPr>
            <a:r>
              <a:rPr lang="en-US" sz="3200" dirty="0"/>
              <a:t>Historical Frameworks</a:t>
            </a:r>
          </a:p>
          <a:p>
            <a:pPr marL="457200" indent="-457200" algn="l">
              <a:buFont typeface="+mj-lt"/>
              <a:buAutoNum type="arabicPeriod"/>
            </a:pPr>
            <a:r>
              <a:rPr lang="en-US" sz="3200" dirty="0"/>
              <a:t>Leave the categories “as is”. </a:t>
            </a:r>
          </a:p>
        </p:txBody>
      </p:sp>
    </p:spTree>
    <p:extLst>
      <p:ext uri="{BB962C8B-B14F-4D97-AF65-F5344CB8AC3E}">
        <p14:creationId xmlns:p14="http://schemas.microsoft.com/office/powerpoint/2010/main" val="22016384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17</TotalTime>
  <Words>2192</Words>
  <Application>Microsoft Macintosh PowerPoint</Application>
  <PresentationFormat>Widescreen</PresentationFormat>
  <Paragraphs>172</Paragraphs>
  <Slides>18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Aptos</vt:lpstr>
      <vt:lpstr>Arial</vt:lpstr>
      <vt:lpstr>Calibri</vt:lpstr>
      <vt:lpstr>Calibri Light</vt:lpstr>
      <vt:lpstr>Century Gothic</vt:lpstr>
      <vt:lpstr>Times New Roman</vt:lpstr>
      <vt:lpstr>WordVisi_MSFontService</vt:lpstr>
      <vt:lpstr>Office Theme</vt:lpstr>
      <vt:lpstr>General Education Teaching Award</vt:lpstr>
      <vt:lpstr>Proposing General Education Courses</vt:lpstr>
      <vt:lpstr>Major Changes</vt:lpstr>
      <vt:lpstr>Policies and Procedures Subcommittee</vt:lpstr>
      <vt:lpstr>Revisions to General Education Committee Procedures</vt:lpstr>
      <vt:lpstr>Math &amp; Humanities/Fine Arts</vt:lpstr>
      <vt:lpstr>Possible Names for the “Math” Category</vt:lpstr>
      <vt:lpstr>Student Learning Outcomes</vt:lpstr>
      <vt:lpstr>Possible Names for the “Humanities/Fine Arts” Category</vt:lpstr>
      <vt:lpstr>Student Learning Outcomes</vt:lpstr>
      <vt:lpstr>Or, </vt:lpstr>
      <vt:lpstr>History &amp; Social/Behavioral Sciences</vt:lpstr>
      <vt:lpstr>Current History and SBS Core at TTU</vt:lpstr>
      <vt:lpstr>Proposed Change to History and SBS Core at TTU: Global Citizenship Learning Outcome Added</vt:lpstr>
      <vt:lpstr>Proposed Change to History and SBS Core at TTU: Global Citizenship Learning Outcome Added</vt:lpstr>
      <vt:lpstr>Communication &amp; Natural Sciences</vt:lpstr>
      <vt:lpstr>Gen Ed SLOs for Communication</vt:lpstr>
      <vt:lpstr>Gen Ed SLOs for Scientific Reasoning (Natural Science)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Proposing General Education Courses</dc:title>
  <dc:creator>Null, Linda</dc:creator>
  <cp:lastModifiedBy>Anthony, Holly Portia</cp:lastModifiedBy>
  <cp:revision>7</cp:revision>
  <dcterms:created xsi:type="dcterms:W3CDTF">2024-11-11T21:23:31Z</dcterms:created>
  <dcterms:modified xsi:type="dcterms:W3CDTF">2024-11-18T15:44:42Z</dcterms:modified>
</cp:coreProperties>
</file>